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Anton"/>
      <p:regular r:id="rId17"/>
    </p:embeddedFont>
    <p:embeddedFont>
      <p:font typeface="Anton"/>
      <p:regular r:id="rId18"/>
    </p:embeddedFont>
    <p:embeddedFont>
      <p:font typeface="Fira Sans"/>
      <p:regular r:id="rId19"/>
    </p:embeddedFont>
    <p:embeddedFont>
      <p:font typeface="Fira Sans"/>
      <p:regular r:id="rId20"/>
    </p:embeddedFont>
    <p:embeddedFont>
      <p:font typeface="Fira Sans"/>
      <p:regular r:id="rId21"/>
    </p:embeddedFont>
    <p:embeddedFont>
      <p:font typeface="Fira Sans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212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99792"/>
            <a:ext cx="60419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Taller de Primeros Auxilios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4873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Organizado por el Departamento de FOL del IES Atenea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76678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Impartido por el Centro de Salud Pío XII de Ciudad Real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6610" y="574834"/>
            <a:ext cx="7683579" cy="1303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Gracias por Participar y Formaros para Salvar Vidas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16610" y="2191703"/>
            <a:ext cx="3737491" cy="3039189"/>
          </a:xfrm>
          <a:prstGeom prst="roundRect">
            <a:avLst>
              <a:gd name="adj" fmla="val 1030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48068" y="2423160"/>
            <a:ext cx="3274576" cy="782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50" dirty="0">
                <a:solidFill>
                  <a:srgbClr val="000000"/>
                </a:solidFill>
                <a:highlight>
                  <a:srgbClr val="FA95AE"/>
                </a:highlight>
                <a:latin typeface="Anton" pitchFamily="34" charset="0"/>
                <a:ea typeface="Anton" pitchFamily="34" charset="-122"/>
                <a:cs typeface="Anton" pitchFamily="34" charset="-120"/>
              </a:rPr>
              <a:t>El conocimiento salva vidas</a:t>
            </a:r>
            <a:endParaRPr lang="en-US" sz="2450" dirty="0"/>
          </a:p>
        </p:txBody>
      </p:sp>
      <p:sp>
        <p:nvSpPr>
          <p:cNvPr id="6" name="Text 3"/>
          <p:cNvSpPr/>
          <p:nvPr/>
        </p:nvSpPr>
        <p:spPr>
          <a:xfrm>
            <a:off x="6448068" y="3330773"/>
            <a:ext cx="3274576" cy="1668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La formación en primeros auxilios es la mejor herramienta que podemos tener ante una emergencia. Habéis dado un paso fundamental.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162699" y="2191703"/>
            <a:ext cx="3737491" cy="3039189"/>
          </a:xfrm>
          <a:prstGeom prst="roundRect">
            <a:avLst>
              <a:gd name="adj" fmla="val 1030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94156" y="2423160"/>
            <a:ext cx="3129677" cy="39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Seguid aprendiendo</a:t>
            </a:r>
            <a:endParaRPr lang="en-US" sz="2450" dirty="0"/>
          </a:p>
        </p:txBody>
      </p:sp>
      <p:sp>
        <p:nvSpPr>
          <p:cNvPr id="9" name="Text 6"/>
          <p:cNvSpPr/>
          <p:nvPr/>
        </p:nvSpPr>
        <p:spPr>
          <a:xfrm>
            <a:off x="10394156" y="2939534"/>
            <a:ext cx="3274576" cy="13349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Os invitamos a profundizar en estos conocimientos, practicar regularmente y compartir lo aprendido con vuestro entorno.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6610" y="5439489"/>
            <a:ext cx="7683579" cy="1646753"/>
          </a:xfrm>
          <a:prstGeom prst="roundRect">
            <a:avLst>
              <a:gd name="adj" fmla="val 1901"/>
            </a:avLst>
          </a:prstGeom>
          <a:solidFill>
            <a:srgbClr val="1F1F1F"/>
          </a:solidFill>
          <a:ln w="22860">
            <a:solidFill>
              <a:srgbClr val="5757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48068" y="5670947"/>
            <a:ext cx="3129677" cy="39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Compromiso continuo</a:t>
            </a:r>
            <a:endParaRPr lang="en-US" sz="2450" dirty="0"/>
          </a:p>
        </p:txBody>
      </p:sp>
      <p:sp>
        <p:nvSpPr>
          <p:cNvPr id="12" name="Text 9"/>
          <p:cNvSpPr/>
          <p:nvPr/>
        </p:nvSpPr>
        <p:spPr>
          <a:xfrm>
            <a:off x="6448068" y="6187321"/>
            <a:ext cx="7220664" cy="6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El IES Atenea y el Centro de Salud Pío XII seguirán trabajando juntos por vuestra seguridad y bienestar.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216610" y="7320915"/>
            <a:ext cx="7683579" cy="333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¡Ahora tenéis el poder de salvar vidas!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98865"/>
            <a:ext cx="59920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Un Taller para Salvar Vidas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67462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¿A quién va dirigido?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6280190" y="3326725"/>
            <a:ext cx="3501509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Todos los alumnos de 1º de Formación Profesional del IES Atenea participaron en esta iniciativa formativa fundamental para su desarrollo personal y profesional.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0342721" y="267462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Objetivos principales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10342721" y="3326725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Capacitar en habilidades básicas de respuesta ante emergencias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342721" y="4494728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Proporcionar formación práctica aplicable en la vida cotidiana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342721" y="5662732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Preparar para actuar con seguridad y eficacia en situaciones críticas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82140"/>
            <a:ext cx="91713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El Equipo Profesional que Nos Acompañó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44547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3E3E3E"/>
          </a:solidFill>
          <a:ln/>
        </p:spPr>
      </p:sp>
      <p:sp>
        <p:nvSpPr>
          <p:cNvPr id="4" name="Shape 2"/>
          <p:cNvSpPr/>
          <p:nvPr/>
        </p:nvSpPr>
        <p:spPr>
          <a:xfrm>
            <a:off x="1020604" y="3271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A95AE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770" y="3420189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Enfermeros Docentes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4669036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José Mario, Laura, Ana y Ruth del Centro de Salud Pío XII compartieron su experiencia y conocimientos profesionales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3044547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3E3E3E"/>
          </a:solidFill>
          <a:ln/>
        </p:spPr>
      </p:sp>
      <p:sp>
        <p:nvSpPr>
          <p:cNvPr id="9" name="Shape 6"/>
          <p:cNvSpPr/>
          <p:nvPr/>
        </p:nvSpPr>
        <p:spPr>
          <a:xfrm>
            <a:off x="5443776" y="3271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A95AE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42" y="3420189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3776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Coordinadora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43776" y="4669036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María Dolores Camacho dirigió y organizó todo el proceso formativo con excelencia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3044547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3E3E3E"/>
          </a:solidFill>
          <a:ln/>
        </p:spPr>
      </p:sp>
      <p:sp>
        <p:nvSpPr>
          <p:cNvPr id="14" name="Shape 10"/>
          <p:cNvSpPr/>
          <p:nvPr/>
        </p:nvSpPr>
        <p:spPr>
          <a:xfrm>
            <a:off x="9866948" y="3271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FA95AE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114" y="3420189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6948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Gestión y Apoyo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66948" y="4669036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María José Barreda, Trabajadora Social, fue clave en la coordinación y gestión para hacer posible esta actividad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3142"/>
            <a:ext cx="609921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Contenidos Clave del Taller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85549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Anton Light" pitchFamily="34" charset="0"/>
                <a:ea typeface="Anton Light" pitchFamily="34" charset="-122"/>
                <a:cs typeface="Anton Light" pitchFamily="34" charset="-120"/>
              </a:rPr>
              <a:t>01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840593"/>
            <a:ext cx="6407944" cy="30480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5" name="Text 3"/>
          <p:cNvSpPr/>
          <p:nvPr/>
        </p:nvSpPr>
        <p:spPr>
          <a:xfrm>
            <a:off x="793790" y="3014901"/>
            <a:ext cx="39696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Reanimación Cardiopulmonar (RCP)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3505319"/>
            <a:ext cx="640794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Técnicas de compresión torácica y ventilación boca a boca para restablecer la circulación sanguínea en casos de paro cardíaco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428548" y="2485549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Anton Light" pitchFamily="34" charset="0"/>
                <a:ea typeface="Anton Light" pitchFamily="34" charset="-122"/>
                <a:cs typeface="Anton Light" pitchFamily="34" charset="-120"/>
              </a:rPr>
              <a:t>02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840593"/>
            <a:ext cx="6408063" cy="30480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9" name="Text 7"/>
          <p:cNvSpPr/>
          <p:nvPr/>
        </p:nvSpPr>
        <p:spPr>
          <a:xfrm>
            <a:off x="7428548" y="30149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Control de Hemorragias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428548" y="3505319"/>
            <a:ext cx="64080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Métodos de presión directa, taponamiento y vendaje para detener sangrados y prevenir el shock hipovolémico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4990862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Anton Light" pitchFamily="34" charset="0"/>
                <a:ea typeface="Anton Light" pitchFamily="34" charset="-122"/>
                <a:cs typeface="Anton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345906"/>
            <a:ext cx="6407944" cy="30480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13" name="Text 11"/>
          <p:cNvSpPr/>
          <p:nvPr/>
        </p:nvSpPr>
        <p:spPr>
          <a:xfrm>
            <a:off x="793790" y="55202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Maniobra de Heimlich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93790" y="6010632"/>
            <a:ext cx="640794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Técnica de compresiones abdominales para despejar obstrucciones en las vías respiratorias y evitar la asfixia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428548" y="4990862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Anton Light" pitchFamily="34" charset="0"/>
                <a:ea typeface="Anton Light" pitchFamily="34" charset="-122"/>
                <a:cs typeface="Anton Light" pitchFamily="34" charset="-120"/>
              </a:rPr>
              <a:t>04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7428548" y="5345906"/>
            <a:ext cx="6408063" cy="30480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17" name="Text 15"/>
          <p:cNvSpPr/>
          <p:nvPr/>
        </p:nvSpPr>
        <p:spPr>
          <a:xfrm>
            <a:off x="7428548" y="5520214"/>
            <a:ext cx="33664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Posición Lateral de Seguridad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428548" y="6010632"/>
            <a:ext cx="64080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Colocación segura de personas inconscientes y técnicas apropiadas de traslado sin agravar lesiones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20779"/>
            <a:ext cx="77641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Metodología Activa y Participativa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666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Práctica con Maniquíes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57092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Los alumnos realizaron ejercicios de RCP sobre maniquíes profesionales, perfeccionando el ritmo y la profundidad de las compresiones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235893" y="38666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Simulaciones Reales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235893" y="4357092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Uso de materiales auténticos de vendaje y curas para recrear situaciones de emergencia de forma realista y práctica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677995" y="38666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Aprendizaje Colaborativo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77995" y="4357092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Trabajo en equipos pequeños para fomentar la cooperación, el intercambio de conocimientos y la resolución conjunta de casos prácticos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57044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Alumnos del IES Atenea practicando técnicas de reanimación cardiopulmonar bajo la supervisión experta de los profesionales del Centro de Salud Pío XII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6875" y="723067"/>
            <a:ext cx="5120640" cy="64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Impacto en los Alumnos</a:t>
            </a:r>
            <a:endParaRPr lang="en-US" sz="4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6875" y="1900714"/>
            <a:ext cx="4978837" cy="3749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10099" y="1900714"/>
            <a:ext cx="7410926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"Ahora sé cómo actuar en una emergencia real y me siento preparado para ayudar"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02918" y="1900714"/>
            <a:ext cx="22860" cy="655320"/>
          </a:xfrm>
          <a:prstGeom prst="rect">
            <a:avLst/>
          </a:prstGeom>
          <a:solidFill>
            <a:srgbClr val="FA95AE"/>
          </a:solidFill>
          <a:ln/>
        </p:spPr>
      </p:sp>
      <p:sp>
        <p:nvSpPr>
          <p:cNvPr id="6" name="Text 3"/>
          <p:cNvSpPr/>
          <p:nvPr/>
        </p:nvSpPr>
        <p:spPr>
          <a:xfrm>
            <a:off x="6202918" y="2786420"/>
            <a:ext cx="7718108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i="1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Comentario de un alumno participante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02918" y="3446869"/>
            <a:ext cx="7718108" cy="33218"/>
          </a:xfrm>
          <a:prstGeom prst="rect">
            <a:avLst/>
          </a:prstGeom>
          <a:solidFill>
            <a:srgbClr val="E0D6DE">
              <a:alpha val="5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6202918" y="3710464"/>
            <a:ext cx="460772" cy="460772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9" name="Text 6"/>
          <p:cNvSpPr/>
          <p:nvPr/>
        </p:nvSpPr>
        <p:spPr>
          <a:xfrm>
            <a:off x="6868478" y="3780830"/>
            <a:ext cx="2662476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Mayor confianza personal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868478" y="4305538"/>
            <a:ext cx="3065502" cy="1310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Los estudiantes ganaron seguridad en su capacidad de responder ante situaciones críticas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0189964" y="3710464"/>
            <a:ext cx="460772" cy="460772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12" name="Text 9"/>
          <p:cNvSpPr/>
          <p:nvPr/>
        </p:nvSpPr>
        <p:spPr>
          <a:xfrm>
            <a:off x="10855523" y="3780830"/>
            <a:ext cx="2560320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Responsabilidad social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0855523" y="4305538"/>
            <a:ext cx="3065502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Conciencia de su papel activo en la protección de la salud de su comunidad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202918" y="6025753"/>
            <a:ext cx="460772" cy="460772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15" name="Text 12"/>
          <p:cNvSpPr/>
          <p:nvPr/>
        </p:nvSpPr>
        <p:spPr>
          <a:xfrm>
            <a:off x="6868478" y="6096119"/>
            <a:ext cx="2560320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Preparación integral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868478" y="6620828"/>
            <a:ext cx="7052548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Competencias aplicables tanto en su futuro entorno laboral como en su vida cotidiana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1177421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La Importancia de la Coordinación Interinstitucional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2802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IES Atenea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770703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Compromiso educativo y formación integral del alumnado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731" y="2686050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2802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Centro de Salud Pío XII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2770703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Experiencia profesional y recursos sanitarios especializados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604" y="3074551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47328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Trabajo Conjunto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223272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Coordinación efectiva para el beneficio de la comunidad educativa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103" y="5300424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45514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Gestión Social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041821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Apoyo logístico y coordinación de recursos por parte del equipo de Trabajo Social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8230" y="4911923"/>
            <a:ext cx="339328" cy="42422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Este modelo de colaboración entre instituciones educativas y sanitarias representa un ejemplo de cómo unir esfuerzos para crear programas formativos de alto impacto social.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74909"/>
            <a:ext cx="859083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A95AF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¿Por qué Aprender Primeros Auxilios?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50663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3-5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1455420" y="34824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Minutos críticos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397287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Tiempo promedio de respuesta antes de que llegue la ayuda profesional. Tu intervención puede marcar la diferencia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235893" y="2450663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70%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5897523" y="34824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Emergencias en el hogar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235893" y="397287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Porcentaje de situaciones de emergencia que ocurren en entornos familiares o cercanos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677995" y="2450663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x10</a:t>
            </a:r>
            <a:endParaRPr lang="en-US" sz="5850" dirty="0"/>
          </a:p>
        </p:txBody>
      </p:sp>
      <p:sp>
        <p:nvSpPr>
          <p:cNvPr id="10" name="Text 8"/>
          <p:cNvSpPr/>
          <p:nvPr/>
        </p:nvSpPr>
        <p:spPr>
          <a:xfrm>
            <a:off x="10339626" y="34824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Mayor supervivencia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677995" y="397287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Las víctimas que reciben RCP inmediata tienen diez veces más probabilidades de sobrevivir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3790" y="5543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Cada segundo cuenta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93790" y="6124694"/>
            <a:ext cx="393334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En una emergencia, la rapidez de actuación determina el pronóstico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5288161" y="5543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Reducir secuelas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288161" y="6124694"/>
            <a:ext cx="393334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Una intervención correcta minimiza daños permanentes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9782532" y="5543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A95AE"/>
                </a:solidFill>
                <a:latin typeface="Anton" pitchFamily="34" charset="0"/>
                <a:ea typeface="Anton" pitchFamily="34" charset="-122"/>
                <a:cs typeface="Anton" pitchFamily="34" charset="-120"/>
              </a:rPr>
              <a:t>Ciudadanía activa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782532" y="6124694"/>
            <a:ext cx="4069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Formación que empodera y crea responsabilidad comunitaria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2025-10-13T13:06:57Z</dcterms:created>
  <dcterms:modified xsi:type="dcterms:W3CDTF">2025-10-13T13:06:57Z</dcterms:modified>
</cp:coreProperties>
</file>