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Anton"/>
      <p:regular r:id="rId17"/>
    </p:embeddedFont>
    <p:embeddedFont>
      <p:font typeface="Anton"/>
      <p:regular r:id="rId18"/>
    </p:embeddedFont>
    <p:embeddedFont>
      <p:font typeface="Fira Sans"/>
      <p:regular r:id="rId19"/>
    </p:embeddedFont>
    <p:embeddedFont>
      <p:font typeface="Fira Sans"/>
      <p:regular r:id="rId20"/>
    </p:embeddedFont>
    <p:embeddedFont>
      <p:font typeface="Fira Sans"/>
      <p:regular r:id="rId21"/>
    </p:embeddedFont>
    <p:embeddedFont>
      <p:font typeface="Fira Sans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slideLayout" Target="../slideLayouts/slideLayout4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slideLayout" Target="../slideLayouts/slideLayout6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8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0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05442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Visita a la Oficina Emplea de Ciudad Real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81214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Alumnos de Grados de Formación Profesional del IES Atenea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7596" y="603052"/>
            <a:ext cx="6662857" cy="685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50"/>
              </a:lnSpc>
              <a:buNone/>
            </a:pPr>
            <a:r>
              <a:rPr lang="en-US" sz="43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Conclusión y Agradecimientos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767596" y="1836658"/>
            <a:ext cx="4801672" cy="411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Un Puente entre Formación y Empleo</a:t>
            </a:r>
            <a:endParaRPr lang="en-US" sz="2550" dirty="0"/>
          </a:p>
        </p:txBody>
      </p:sp>
      <p:sp>
        <p:nvSpPr>
          <p:cNvPr id="4" name="Text 2"/>
          <p:cNvSpPr/>
          <p:nvPr/>
        </p:nvSpPr>
        <p:spPr>
          <a:xfrm>
            <a:off x="767596" y="2467094"/>
            <a:ext cx="6280071" cy="1403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Esta visita ha demostrado ser un vínculo fundamental entre el mundo académico y la realidad laboral, proporcionando a los alumnos del IES Atenea las herramientas necesarias para su futuro profesional.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67596" y="4067889"/>
            <a:ext cx="6280071" cy="1403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b="1" dirty="0">
                <a:solidFill>
                  <a:srgbClr val="FA95A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Agradecimiento especial</a:t>
            </a:r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a Miguel Cervantes Núñez de Arenas y a todo el equipo de orientadores de la Oficina Emplea por su dedicación, profesionalidad y cercanía con nuestros estudiantes.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67596" y="5668685"/>
            <a:ext cx="6280071" cy="1052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Os invitamos a seguir aprovechando los recursos y servicios de la Oficina Emplea de Ciudad Real en vuestro camino hacia el éxito profesional.</a:t>
            </a:r>
            <a:endParaRPr lang="en-US" sz="17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53582" y="1864042"/>
            <a:ext cx="4153614" cy="55164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1638" y="566976"/>
            <a:ext cx="5155168" cy="644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50"/>
              </a:lnSpc>
              <a:buNone/>
            </a:pPr>
            <a:r>
              <a:rPr lang="en-US" sz="40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Contexto y Organización</a:t>
            </a:r>
            <a:endParaRPr lang="en-US" sz="40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638" y="1752481"/>
            <a:ext cx="6342102" cy="63421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74280" y="1706047"/>
            <a:ext cx="6342102" cy="659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Una iniciativa del Departamento de FOL del IES Atenea diseñada para conectar a los estudiantes con el mundo laboral real.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574280" y="2551390"/>
            <a:ext cx="6342102" cy="989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La visita guiada permitió a los alumnos conocer de primera mano los servicios profesionales de orientación laboral disponibles en Ciudad Real.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574280" y="3726656"/>
            <a:ext cx="6342102" cy="989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Objetivo principal:</a:t>
            </a:r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facilitar el acercamiento de los futuros profesionales a las herramientas y recursos que impulsarán su inserción en el mercado laboral.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37942"/>
            <a:ext cx="783502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Miguel Cervantes Núñez de Arenas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586883"/>
            <a:ext cx="4196358" cy="2940010"/>
          </a:xfrm>
          <a:prstGeom prst="roundRect">
            <a:avLst>
              <a:gd name="adj" fmla="val 1157"/>
            </a:avLst>
          </a:prstGeom>
          <a:solidFill>
            <a:srgbClr val="3E3E3E"/>
          </a:solidFill>
          <a:ln/>
        </p:spPr>
      </p:sp>
      <p:sp>
        <p:nvSpPr>
          <p:cNvPr id="5" name="Shape 2"/>
          <p:cNvSpPr/>
          <p:nvPr/>
        </p:nvSpPr>
        <p:spPr>
          <a:xfrm>
            <a:off x="1020604" y="481369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FA95AE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7770" y="5000744"/>
            <a:ext cx="306110" cy="3061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20604" y="5720953"/>
            <a:ext cx="32540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Director de la Oficina Emplea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1020604" y="6211372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Líder del equipo de Ciudad Real con amplia trayectoria en servicios públicos de empleo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5216962" y="4586883"/>
            <a:ext cx="4196358" cy="2940010"/>
          </a:xfrm>
          <a:prstGeom prst="roundRect">
            <a:avLst>
              <a:gd name="adj" fmla="val 1157"/>
            </a:avLst>
          </a:prstGeom>
          <a:solidFill>
            <a:srgbClr val="3E3E3E"/>
          </a:solidFill>
          <a:ln/>
        </p:spPr>
      </p:sp>
      <p:sp>
        <p:nvSpPr>
          <p:cNvPr id="10" name="Shape 6"/>
          <p:cNvSpPr/>
          <p:nvPr/>
        </p:nvSpPr>
        <p:spPr>
          <a:xfrm>
            <a:off x="5443776" y="481369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FA95AE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0942" y="5000744"/>
            <a:ext cx="306110" cy="30611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443776" y="5720953"/>
            <a:ext cx="311931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Coordinador de la Actividad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5443776" y="6211372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Responsable de diseñar y organizar la jornada de orientación para los estudiantes</a:t>
            </a:r>
            <a:endParaRPr lang="en-US" sz="1750" dirty="0"/>
          </a:p>
        </p:txBody>
      </p:sp>
      <p:sp>
        <p:nvSpPr>
          <p:cNvPr id="14" name="Shape 9"/>
          <p:cNvSpPr/>
          <p:nvPr/>
        </p:nvSpPr>
        <p:spPr>
          <a:xfrm>
            <a:off x="9640133" y="4586883"/>
            <a:ext cx="4196358" cy="2940010"/>
          </a:xfrm>
          <a:prstGeom prst="roundRect">
            <a:avLst>
              <a:gd name="adj" fmla="val 1157"/>
            </a:avLst>
          </a:prstGeom>
          <a:solidFill>
            <a:srgbClr val="3E3E3E"/>
          </a:solidFill>
          <a:ln/>
        </p:spPr>
      </p:sp>
      <p:sp>
        <p:nvSpPr>
          <p:cNvPr id="15" name="Shape 10"/>
          <p:cNvSpPr/>
          <p:nvPr/>
        </p:nvSpPr>
        <p:spPr>
          <a:xfrm>
            <a:off x="9866948" y="481369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FA95AE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54114" y="5000744"/>
            <a:ext cx="306110" cy="30611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866948" y="5720953"/>
            <a:ext cx="323611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Experto en Inserción Laboral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9866948" y="6211372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Especialista en gestión y apoyo al empleo en Castilla-La Mancha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9535"/>
            <a:ext cx="78928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La Oficina Emplea: Funciones Clave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542103"/>
            <a:ext cx="6407944" cy="2040493"/>
          </a:xfrm>
          <a:prstGeom prst="roundRect">
            <a:avLst>
              <a:gd name="adj" fmla="val 7170"/>
            </a:avLst>
          </a:prstGeom>
          <a:solidFill>
            <a:srgbClr val="1F1F1F"/>
          </a:solidFill>
          <a:ln/>
        </p:spPr>
      </p:sp>
      <p:sp>
        <p:nvSpPr>
          <p:cNvPr id="4" name="Shape 2"/>
          <p:cNvSpPr/>
          <p:nvPr/>
        </p:nvSpPr>
        <p:spPr>
          <a:xfrm>
            <a:off x="793790" y="2511623"/>
            <a:ext cx="6407944" cy="121920"/>
          </a:xfrm>
          <a:prstGeom prst="roundRect">
            <a:avLst>
              <a:gd name="adj" fmla="val 27907"/>
            </a:avLst>
          </a:prstGeom>
          <a:solidFill>
            <a:srgbClr val="FA95AE"/>
          </a:solidFill>
          <a:ln/>
        </p:spPr>
      </p:sp>
      <p:sp>
        <p:nvSpPr>
          <p:cNvPr id="5" name="Shape 3"/>
          <p:cNvSpPr/>
          <p:nvPr/>
        </p:nvSpPr>
        <p:spPr>
          <a:xfrm>
            <a:off x="3657540" y="2201942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FA95AE"/>
          </a:solidFill>
          <a:ln/>
        </p:spPr>
      </p:sp>
      <p:sp>
        <p:nvSpPr>
          <p:cNvPr id="6" name="Text 4"/>
          <p:cNvSpPr/>
          <p:nvPr/>
        </p:nvSpPr>
        <p:spPr>
          <a:xfrm>
            <a:off x="3861614" y="2372082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051084" y="31090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Atención Integral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51084" y="3599497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Servicios personalizados tanto para personas desempleadas como para empresas que buscan talento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8548" y="2542103"/>
            <a:ext cx="6408063" cy="2040493"/>
          </a:xfrm>
          <a:prstGeom prst="roundRect">
            <a:avLst>
              <a:gd name="adj" fmla="val 7170"/>
            </a:avLst>
          </a:prstGeom>
          <a:solidFill>
            <a:srgbClr val="1F1F1F"/>
          </a:solidFill>
          <a:ln/>
        </p:spPr>
      </p:sp>
      <p:sp>
        <p:nvSpPr>
          <p:cNvPr id="10" name="Shape 8"/>
          <p:cNvSpPr/>
          <p:nvPr/>
        </p:nvSpPr>
        <p:spPr>
          <a:xfrm>
            <a:off x="7428548" y="2511623"/>
            <a:ext cx="6408063" cy="121920"/>
          </a:xfrm>
          <a:prstGeom prst="roundRect">
            <a:avLst>
              <a:gd name="adj" fmla="val 27907"/>
            </a:avLst>
          </a:prstGeom>
          <a:solidFill>
            <a:srgbClr val="FA95AE"/>
          </a:solidFill>
          <a:ln/>
        </p:spPr>
      </p:sp>
      <p:sp>
        <p:nvSpPr>
          <p:cNvPr id="11" name="Shape 9"/>
          <p:cNvSpPr/>
          <p:nvPr/>
        </p:nvSpPr>
        <p:spPr>
          <a:xfrm>
            <a:off x="10292298" y="2201942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FA95AE"/>
          </a:solidFill>
          <a:ln/>
        </p:spPr>
      </p:sp>
      <p:sp>
        <p:nvSpPr>
          <p:cNvPr id="12" name="Text 10"/>
          <p:cNvSpPr/>
          <p:nvPr/>
        </p:nvSpPr>
        <p:spPr>
          <a:xfrm>
            <a:off x="10496371" y="2372082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2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7685842" y="31090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Gestión de Empleo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685842" y="3599497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Inscripción como demandante, acceso a ofertas activas y programas de formación continua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93790" y="5149572"/>
            <a:ext cx="6407944" cy="2040493"/>
          </a:xfrm>
          <a:prstGeom prst="roundRect">
            <a:avLst>
              <a:gd name="adj" fmla="val 7170"/>
            </a:avLst>
          </a:prstGeom>
          <a:solidFill>
            <a:srgbClr val="1F1F1F"/>
          </a:solidFill>
          <a:ln/>
        </p:spPr>
      </p:sp>
      <p:sp>
        <p:nvSpPr>
          <p:cNvPr id="16" name="Shape 14"/>
          <p:cNvSpPr/>
          <p:nvPr/>
        </p:nvSpPr>
        <p:spPr>
          <a:xfrm>
            <a:off x="793790" y="5119092"/>
            <a:ext cx="6407944" cy="121920"/>
          </a:xfrm>
          <a:prstGeom prst="roundRect">
            <a:avLst>
              <a:gd name="adj" fmla="val 27907"/>
            </a:avLst>
          </a:prstGeom>
          <a:solidFill>
            <a:srgbClr val="FA95AE"/>
          </a:solidFill>
          <a:ln/>
        </p:spPr>
      </p:sp>
      <p:sp>
        <p:nvSpPr>
          <p:cNvPr id="17" name="Shape 15"/>
          <p:cNvSpPr/>
          <p:nvPr/>
        </p:nvSpPr>
        <p:spPr>
          <a:xfrm>
            <a:off x="3657540" y="4809411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FA95AE"/>
          </a:solidFill>
          <a:ln/>
        </p:spPr>
      </p:sp>
      <p:sp>
        <p:nvSpPr>
          <p:cNvPr id="18" name="Text 16"/>
          <p:cNvSpPr/>
          <p:nvPr/>
        </p:nvSpPr>
        <p:spPr>
          <a:xfrm>
            <a:off x="3861614" y="4979551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3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051084" y="5716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Fomento del Autoempleo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051084" y="6206966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Asesoramiento y recursos para quienes desean emprender su propio negocio</a:t>
            </a:r>
            <a:endParaRPr lang="en-US" sz="1750" dirty="0"/>
          </a:p>
        </p:txBody>
      </p:sp>
      <p:sp>
        <p:nvSpPr>
          <p:cNvPr id="21" name="Shape 19"/>
          <p:cNvSpPr/>
          <p:nvPr/>
        </p:nvSpPr>
        <p:spPr>
          <a:xfrm>
            <a:off x="7428548" y="5149572"/>
            <a:ext cx="6408063" cy="2040493"/>
          </a:xfrm>
          <a:prstGeom prst="roundRect">
            <a:avLst>
              <a:gd name="adj" fmla="val 7170"/>
            </a:avLst>
          </a:prstGeom>
          <a:solidFill>
            <a:srgbClr val="1F1F1F"/>
          </a:solidFill>
          <a:ln/>
        </p:spPr>
      </p:sp>
      <p:sp>
        <p:nvSpPr>
          <p:cNvPr id="22" name="Shape 20"/>
          <p:cNvSpPr/>
          <p:nvPr/>
        </p:nvSpPr>
        <p:spPr>
          <a:xfrm>
            <a:off x="7428548" y="5119092"/>
            <a:ext cx="6408063" cy="121920"/>
          </a:xfrm>
          <a:prstGeom prst="roundRect">
            <a:avLst>
              <a:gd name="adj" fmla="val 27907"/>
            </a:avLst>
          </a:prstGeom>
          <a:solidFill>
            <a:srgbClr val="FA95AE"/>
          </a:solidFill>
          <a:ln/>
        </p:spPr>
      </p:sp>
      <p:sp>
        <p:nvSpPr>
          <p:cNvPr id="23" name="Shape 21"/>
          <p:cNvSpPr/>
          <p:nvPr/>
        </p:nvSpPr>
        <p:spPr>
          <a:xfrm>
            <a:off x="10292298" y="4809411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FA95AE"/>
          </a:solidFill>
          <a:ln/>
        </p:spPr>
      </p:sp>
      <p:sp>
        <p:nvSpPr>
          <p:cNvPr id="24" name="Text 22"/>
          <p:cNvSpPr/>
          <p:nvPr/>
        </p:nvSpPr>
        <p:spPr>
          <a:xfrm>
            <a:off x="10496371" y="4979551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4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7685842" y="5716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Equipo Especializado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7685842" y="6206966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Orientadores profesionales multidisciplinares dedicados al éxito laboral de cada usuario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662" y="691872"/>
            <a:ext cx="6306979" cy="646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50"/>
              </a:lnSpc>
              <a:buNone/>
            </a:pPr>
            <a:r>
              <a:rPr lang="en-US" sz="40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El Gran Equipo de Orientadores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723662" y="1854875"/>
            <a:ext cx="4504968" cy="387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4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Profesionales al Servicio del Empleo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23662" y="2449235"/>
            <a:ext cx="6339364" cy="992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El equipo de la Oficina Emplea está formado por orientadores laborales altamente cualificados, especializados en diferentes áreas del mercado de trabajo.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23662" y="3627953"/>
            <a:ext cx="6339364" cy="992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Los alumnos tuvieron la oportunidad de conocer personalmente a estos profesionales y comprender la labor fundamental que desempeñan día a día.</a:t>
            </a:r>
            <a:endParaRPr lang="en-US" sz="16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74994" y="1880711"/>
            <a:ext cx="413504" cy="4135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574994" y="2552581"/>
            <a:ext cx="2733318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Diagnóstico Personalizado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574994" y="3082290"/>
            <a:ext cx="6339364" cy="330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Análisis de competencias y objetivos profesionales individuales</a:t>
            </a:r>
            <a:endParaRPr lang="en-US" sz="16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4994" y="3826669"/>
            <a:ext cx="413504" cy="4135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74994" y="4498538"/>
            <a:ext cx="2897505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Itinerarios de Empleabilidad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7574994" y="5028248"/>
            <a:ext cx="6339364" cy="330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Diseño de planes adaptados a cada perfil y sector profesional</a:t>
            </a:r>
            <a:endParaRPr lang="en-US" sz="16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4994" y="5772626"/>
            <a:ext cx="413504" cy="41350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574994" y="6444496"/>
            <a:ext cx="2773442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Acompañamiento Continuo</a:t>
            </a:r>
            <a:endParaRPr lang="en-US" sz="2000" dirty="0"/>
          </a:p>
        </p:txBody>
      </p:sp>
      <p:sp>
        <p:nvSpPr>
          <p:cNvPr id="14" name="Text 9"/>
          <p:cNvSpPr/>
          <p:nvPr/>
        </p:nvSpPr>
        <p:spPr>
          <a:xfrm>
            <a:off x="7574994" y="6974205"/>
            <a:ext cx="6339364" cy="330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Apoyo en CV, búsqueda activa y preparación de entrevistas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13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6751" y="531733"/>
            <a:ext cx="7372707" cy="604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750"/>
              </a:lnSpc>
              <a:buNone/>
            </a:pPr>
            <a:r>
              <a:rPr lang="en-US" sz="38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Información Recibida durante la Visita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676751" y="1426012"/>
            <a:ext cx="7790498" cy="1423392"/>
          </a:xfrm>
          <a:prstGeom prst="roundRect">
            <a:avLst>
              <a:gd name="adj" fmla="val 2038"/>
            </a:avLst>
          </a:prstGeom>
          <a:solidFill>
            <a:srgbClr val="FA95AE"/>
          </a:solidFill>
          <a:ln/>
        </p:spPr>
      </p:sp>
      <p:sp>
        <p:nvSpPr>
          <p:cNvPr id="5" name="Text 2"/>
          <p:cNvSpPr/>
          <p:nvPr/>
        </p:nvSpPr>
        <p:spPr>
          <a:xfrm>
            <a:off x="870109" y="1619369"/>
            <a:ext cx="2874764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Cursos de Formación del SEPE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70109" y="2037397"/>
            <a:ext cx="7403783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Catálogo completo de certificados de profesionalidad y cursos especializados para mejorar la cualificación profesional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76751" y="3042761"/>
            <a:ext cx="7790498" cy="1423392"/>
          </a:xfrm>
          <a:prstGeom prst="roundRect">
            <a:avLst>
              <a:gd name="adj" fmla="val 2038"/>
            </a:avLst>
          </a:prstGeom>
          <a:solidFill>
            <a:srgbClr val="FA95AE"/>
          </a:solidFill>
          <a:ln/>
        </p:spPr>
      </p:sp>
      <p:sp>
        <p:nvSpPr>
          <p:cNvPr id="8" name="Text 5"/>
          <p:cNvSpPr/>
          <p:nvPr/>
        </p:nvSpPr>
        <p:spPr>
          <a:xfrm>
            <a:off x="870109" y="3236119"/>
            <a:ext cx="2558415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Programa Garantía Juvenil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870109" y="3654147"/>
            <a:ext cx="7403783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Iniciativa europea dirigida a menores de 30 años para facilitar el acceso al empleo, formación y prácticas profesionales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76751" y="4659511"/>
            <a:ext cx="7790498" cy="1423392"/>
          </a:xfrm>
          <a:prstGeom prst="roundRect">
            <a:avLst>
              <a:gd name="adj" fmla="val 2038"/>
            </a:avLst>
          </a:prstGeom>
          <a:solidFill>
            <a:srgbClr val="FA95AE"/>
          </a:solidFill>
          <a:ln/>
        </p:spPr>
      </p:sp>
      <p:sp>
        <p:nvSpPr>
          <p:cNvPr id="11" name="Text 8"/>
          <p:cNvSpPr/>
          <p:nvPr/>
        </p:nvSpPr>
        <p:spPr>
          <a:xfrm>
            <a:off x="870109" y="4852868"/>
            <a:ext cx="2417088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Red EURES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870109" y="5270897"/>
            <a:ext cx="7403783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Portal europeo de movilidad profesional que ofrece oportunidades laborales en toda la Unión Europea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76751" y="6276261"/>
            <a:ext cx="7790498" cy="1423392"/>
          </a:xfrm>
          <a:prstGeom prst="roundRect">
            <a:avLst>
              <a:gd name="adj" fmla="val 2038"/>
            </a:avLst>
          </a:prstGeom>
          <a:solidFill>
            <a:srgbClr val="FA95AE"/>
          </a:solidFill>
          <a:ln/>
        </p:spPr>
      </p:sp>
      <p:sp>
        <p:nvSpPr>
          <p:cNvPr id="14" name="Text 11"/>
          <p:cNvSpPr/>
          <p:nvPr/>
        </p:nvSpPr>
        <p:spPr>
          <a:xfrm>
            <a:off x="870109" y="6469618"/>
            <a:ext cx="2879765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Oposiciones y Empleo Público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870109" y="6887647"/>
            <a:ext cx="7403783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Información actualizada sobre convocatorias, requisitos y proceso de acceso a la administración pública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261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5330" y="3370302"/>
            <a:ext cx="10534650" cy="656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Impacto en los Alumnos de Formación Profesional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1050369" y="5182195"/>
            <a:ext cx="3931325" cy="210026"/>
          </a:xfrm>
          <a:prstGeom prst="roundRect">
            <a:avLst>
              <a:gd name="adj" fmla="val 15005"/>
            </a:avLst>
          </a:prstGeom>
          <a:solidFill>
            <a:srgbClr val="3E3E3E"/>
          </a:solidFill>
          <a:ln/>
        </p:spPr>
      </p:sp>
      <p:sp>
        <p:nvSpPr>
          <p:cNvPr id="5" name="Shape 2"/>
          <p:cNvSpPr/>
          <p:nvPr/>
        </p:nvSpPr>
        <p:spPr>
          <a:xfrm>
            <a:off x="735330" y="4972110"/>
            <a:ext cx="630198" cy="630198"/>
          </a:xfrm>
          <a:prstGeom prst="roundRect">
            <a:avLst>
              <a:gd name="adj" fmla="val 72549"/>
            </a:avLst>
          </a:prstGeom>
          <a:solidFill>
            <a:srgbClr val="3E3E3E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2850" y="5129748"/>
            <a:ext cx="315039" cy="31503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5356" y="5812393"/>
            <a:ext cx="3163014" cy="328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Conexión con el Mercado Real</a:t>
            </a:r>
            <a:endParaRPr lang="en-US" sz="2050" dirty="0"/>
          </a:p>
        </p:txBody>
      </p:sp>
      <p:sp>
        <p:nvSpPr>
          <p:cNvPr id="8" name="Text 4"/>
          <p:cNvSpPr/>
          <p:nvPr/>
        </p:nvSpPr>
        <p:spPr>
          <a:xfrm>
            <a:off x="945356" y="6266617"/>
            <a:ext cx="3826431" cy="1008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Visión directa y actualizada de las demandas laborales y oportunidades en su sector profesional</a:t>
            </a:r>
            <a:endParaRPr lang="en-US" sz="1650" dirty="0"/>
          </a:p>
        </p:txBody>
      </p:sp>
      <p:sp>
        <p:nvSpPr>
          <p:cNvPr id="9" name="Shape 5"/>
          <p:cNvSpPr/>
          <p:nvPr/>
        </p:nvSpPr>
        <p:spPr>
          <a:xfrm>
            <a:off x="5506879" y="4867037"/>
            <a:ext cx="3931444" cy="210026"/>
          </a:xfrm>
          <a:prstGeom prst="roundRect">
            <a:avLst>
              <a:gd name="adj" fmla="val 15005"/>
            </a:avLst>
          </a:prstGeom>
          <a:solidFill>
            <a:srgbClr val="3E3E3E"/>
          </a:solidFill>
          <a:ln/>
        </p:spPr>
      </p:sp>
      <p:sp>
        <p:nvSpPr>
          <p:cNvPr id="10" name="Shape 6"/>
          <p:cNvSpPr/>
          <p:nvPr/>
        </p:nvSpPr>
        <p:spPr>
          <a:xfrm>
            <a:off x="5191839" y="4656951"/>
            <a:ext cx="630198" cy="630198"/>
          </a:xfrm>
          <a:prstGeom prst="roundRect">
            <a:avLst>
              <a:gd name="adj" fmla="val 72549"/>
            </a:avLst>
          </a:prstGeom>
          <a:solidFill>
            <a:srgbClr val="3E3E3E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49359" y="4814590"/>
            <a:ext cx="315039" cy="31503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401866" y="5497235"/>
            <a:ext cx="2626162" cy="328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Definición de Objetivos</a:t>
            </a:r>
            <a:endParaRPr lang="en-US" sz="2050" dirty="0"/>
          </a:p>
        </p:txBody>
      </p:sp>
      <p:sp>
        <p:nvSpPr>
          <p:cNvPr id="13" name="Text 8"/>
          <p:cNvSpPr/>
          <p:nvPr/>
        </p:nvSpPr>
        <p:spPr>
          <a:xfrm>
            <a:off x="5401866" y="5951458"/>
            <a:ext cx="3826550" cy="1008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Motivación para establecer metas profesionales claras y realistas tras conocer las posibilidades reales</a:t>
            </a:r>
            <a:endParaRPr lang="en-US" sz="1650" dirty="0"/>
          </a:p>
        </p:txBody>
      </p:sp>
      <p:sp>
        <p:nvSpPr>
          <p:cNvPr id="14" name="Shape 9"/>
          <p:cNvSpPr/>
          <p:nvPr/>
        </p:nvSpPr>
        <p:spPr>
          <a:xfrm>
            <a:off x="9963507" y="4551998"/>
            <a:ext cx="3931325" cy="210026"/>
          </a:xfrm>
          <a:prstGeom prst="roundRect">
            <a:avLst>
              <a:gd name="adj" fmla="val 15005"/>
            </a:avLst>
          </a:prstGeom>
          <a:solidFill>
            <a:srgbClr val="3E3E3E"/>
          </a:solidFill>
          <a:ln/>
        </p:spPr>
      </p:sp>
      <p:sp>
        <p:nvSpPr>
          <p:cNvPr id="15" name="Shape 10"/>
          <p:cNvSpPr/>
          <p:nvPr/>
        </p:nvSpPr>
        <p:spPr>
          <a:xfrm>
            <a:off x="9648468" y="4341912"/>
            <a:ext cx="630198" cy="630198"/>
          </a:xfrm>
          <a:prstGeom prst="roundRect">
            <a:avLst>
              <a:gd name="adj" fmla="val 72549"/>
            </a:avLst>
          </a:prstGeom>
          <a:solidFill>
            <a:srgbClr val="3E3E3E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05987" y="4499550"/>
            <a:ext cx="315039" cy="31503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858494" y="5182195"/>
            <a:ext cx="2626162" cy="328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Herramientas Prácticas</a:t>
            </a:r>
            <a:endParaRPr lang="en-US" sz="2050" dirty="0"/>
          </a:p>
        </p:txBody>
      </p:sp>
      <p:sp>
        <p:nvSpPr>
          <p:cNvPr id="18" name="Text 12"/>
          <p:cNvSpPr/>
          <p:nvPr/>
        </p:nvSpPr>
        <p:spPr>
          <a:xfrm>
            <a:off x="9858494" y="5636419"/>
            <a:ext cx="3826431" cy="1008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Recursos concretos para afrontar con éxito y confianza la transición a la vida laboral activa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8426" y="925711"/>
            <a:ext cx="8514636" cy="659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La Importancia de la Orientación Laboral</a:t>
            </a:r>
            <a:endParaRPr lang="en-US" sz="4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8426" y="2138839"/>
            <a:ext cx="3342203" cy="443876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13396" y="2138839"/>
            <a:ext cx="3737610" cy="2358390"/>
          </a:xfrm>
          <a:prstGeom prst="roundRect">
            <a:avLst>
              <a:gd name="adj" fmla="val 4653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190536" y="2138839"/>
            <a:ext cx="91440" cy="2358390"/>
          </a:xfrm>
          <a:prstGeom prst="roundRect">
            <a:avLst>
              <a:gd name="adj" fmla="val 34613"/>
            </a:avLst>
          </a:prstGeom>
          <a:solidFill>
            <a:srgbClr val="FA95AE"/>
          </a:solidFill>
          <a:ln/>
        </p:spPr>
      </p:sp>
      <p:sp>
        <p:nvSpPr>
          <p:cNvPr id="6" name="Text 3"/>
          <p:cNvSpPr/>
          <p:nvPr/>
        </p:nvSpPr>
        <p:spPr>
          <a:xfrm>
            <a:off x="6515814" y="2372678"/>
            <a:ext cx="2637473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Servicio Público Esencial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6515814" y="2913221"/>
            <a:ext cx="3201353" cy="1350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Clave para mejorar la empleabilidad juvenil y reducir el desempleo entre los jóvenes recién titulados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10161984" y="2138839"/>
            <a:ext cx="3737610" cy="2358390"/>
          </a:xfrm>
          <a:prstGeom prst="roundRect">
            <a:avLst>
              <a:gd name="adj" fmla="val 4653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139124" y="2138839"/>
            <a:ext cx="91440" cy="2358390"/>
          </a:xfrm>
          <a:prstGeom prst="roundRect">
            <a:avLst>
              <a:gd name="adj" fmla="val 34613"/>
            </a:avLst>
          </a:prstGeom>
          <a:solidFill>
            <a:srgbClr val="FA95AE"/>
          </a:solidFill>
          <a:ln/>
        </p:spPr>
      </p:sp>
      <p:sp>
        <p:nvSpPr>
          <p:cNvPr id="10" name="Text 7"/>
          <p:cNvSpPr/>
          <p:nvPr/>
        </p:nvSpPr>
        <p:spPr>
          <a:xfrm>
            <a:off x="10464403" y="2372678"/>
            <a:ext cx="2637473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Adaptación al Cambio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10464403" y="2913221"/>
            <a:ext cx="3201353" cy="1350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Preparación para un mercado laboral en constante evolución con nuevas profesiones y oportunidades emergentes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6213396" y="4708208"/>
            <a:ext cx="3737610" cy="2358390"/>
          </a:xfrm>
          <a:prstGeom prst="roundRect">
            <a:avLst>
              <a:gd name="adj" fmla="val 4653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190536" y="4708208"/>
            <a:ext cx="91440" cy="2358390"/>
          </a:xfrm>
          <a:prstGeom prst="roundRect">
            <a:avLst>
              <a:gd name="adj" fmla="val 34613"/>
            </a:avLst>
          </a:prstGeom>
          <a:solidFill>
            <a:srgbClr val="FA95AE"/>
          </a:solidFill>
          <a:ln/>
        </p:spPr>
      </p:sp>
      <p:sp>
        <p:nvSpPr>
          <p:cNvPr id="14" name="Text 11"/>
          <p:cNvSpPr/>
          <p:nvPr/>
        </p:nvSpPr>
        <p:spPr>
          <a:xfrm>
            <a:off x="6515814" y="4942046"/>
            <a:ext cx="3080742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Fomento del Emprendimiento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6515814" y="5482590"/>
            <a:ext cx="3201353" cy="1350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Impulso del autoempleo como alternativa viable para desarrollar proyectos profesionales propios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6163" y="590312"/>
            <a:ext cx="7671673" cy="1314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Testimonios y Experiencias Destacadas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736163" y="2220516"/>
            <a:ext cx="7671673" cy="2149316"/>
          </a:xfrm>
          <a:prstGeom prst="roundRect">
            <a:avLst>
              <a:gd name="adj" fmla="val 1468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17" y="2117169"/>
            <a:ext cx="252413" cy="252413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770" y="4220766"/>
            <a:ext cx="252413" cy="252413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074539" y="2558891"/>
            <a:ext cx="6994922" cy="10097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"La visita me ha abierto los ojos sobre las oportunidades que existen. No sabía que había tantos recursos disponibles para ayudarnos a encontrar trabajo."</a:t>
            </a:r>
            <a:endParaRPr lang="en-US" sz="1650" dirty="0"/>
          </a:p>
        </p:txBody>
      </p:sp>
      <p:sp>
        <p:nvSpPr>
          <p:cNvPr id="8" name="Text 3"/>
          <p:cNvSpPr/>
          <p:nvPr/>
        </p:nvSpPr>
        <p:spPr>
          <a:xfrm>
            <a:off x="1074539" y="3694867"/>
            <a:ext cx="6994922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- Alumno de Grado Superior</a:t>
            </a:r>
            <a:endParaRPr lang="en-US" sz="1650" dirty="0"/>
          </a:p>
        </p:txBody>
      </p:sp>
      <p:sp>
        <p:nvSpPr>
          <p:cNvPr id="9" name="Shape 4"/>
          <p:cNvSpPr/>
          <p:nvPr/>
        </p:nvSpPr>
        <p:spPr>
          <a:xfrm>
            <a:off x="736163" y="4580096"/>
            <a:ext cx="7671673" cy="1812727"/>
          </a:xfrm>
          <a:prstGeom prst="roundRect">
            <a:avLst>
              <a:gd name="adj" fmla="val 1741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817" y="4476750"/>
            <a:ext cx="252413" cy="252413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8770" y="6243757"/>
            <a:ext cx="252413" cy="252413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074539" y="4918472"/>
            <a:ext cx="6994922" cy="673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"El equipo de orientadores fue muy cercano y profesional. Me ayudaron a entender mejor qué camino seguir después de terminar mis estudios."</a:t>
            </a:r>
            <a:endParaRPr lang="en-US" sz="1650" dirty="0"/>
          </a:p>
        </p:txBody>
      </p:sp>
      <p:sp>
        <p:nvSpPr>
          <p:cNvPr id="13" name="Text 6"/>
          <p:cNvSpPr/>
          <p:nvPr/>
        </p:nvSpPr>
        <p:spPr>
          <a:xfrm>
            <a:off x="1074539" y="5717858"/>
            <a:ext cx="6994922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- Alumna de FP Dual</a:t>
            </a:r>
            <a:endParaRPr lang="en-US" sz="1650" dirty="0"/>
          </a:p>
        </p:txBody>
      </p:sp>
      <p:sp>
        <p:nvSpPr>
          <p:cNvPr id="14" name="Text 7"/>
          <p:cNvSpPr/>
          <p:nvPr/>
        </p:nvSpPr>
        <p:spPr>
          <a:xfrm>
            <a:off x="736163" y="6629400"/>
            <a:ext cx="7671673" cy="10097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Varios estudiantes iniciaron sus itinerarios personalizados de empleo tras la visita, aprovechando los servicios de la Oficina Emplea para mejorar su CV y preparar entrevistas.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2025-11-05T16:09:17Z</dcterms:created>
  <dcterms:modified xsi:type="dcterms:W3CDTF">2025-11-05T16:09:17Z</dcterms:modified>
</cp:coreProperties>
</file>