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62" r:id="rId9"/>
    <p:sldId id="263" r:id="rId10"/>
    <p:sldId id="270" r:id="rId11"/>
    <p:sldId id="264" r:id="rId12"/>
    <p:sldId id="265" r:id="rId13"/>
    <p:sldId id="266" r:id="rId14"/>
    <p:sldId id="267" r:id="rId15"/>
    <p:sldId id="268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A66A"/>
    <a:srgbClr val="BFA76B"/>
    <a:srgbClr val="C35A3D"/>
    <a:srgbClr val="F5F9FC"/>
    <a:srgbClr val="F3F7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5274" autoAdjust="0"/>
  </p:normalViewPr>
  <p:slideViewPr>
    <p:cSldViewPr>
      <p:cViewPr>
        <p:scale>
          <a:sx n="65" d="100"/>
          <a:sy n="65" d="100"/>
        </p:scale>
        <p:origin x="499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6146800" y="8229600"/>
            <a:ext cx="40386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300" y="7803522"/>
            <a:ext cx="3073400" cy="94616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4833600" y="8749690"/>
            <a:ext cx="1422400" cy="35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833600" y="8749690"/>
            <a:ext cx="1422400" cy="35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833600" y="8749690"/>
            <a:ext cx="1422400" cy="35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0" y="38100"/>
            <a:ext cx="16256000" cy="9067800"/>
            <a:chOff x="0" y="381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3" name="CuadroTexto 2"/>
            <p:cNvSpPr txBox="1"/>
            <p:nvPr/>
          </p:nvSpPr>
          <p:spPr>
            <a:xfrm>
              <a:off x="11658079" y="4191000"/>
              <a:ext cx="382502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chemeClr val="tx2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Cuando el tutor o profesor</a:t>
              </a:r>
            </a:p>
            <a:p>
              <a:r>
                <a:rPr lang="es-ES" b="1" dirty="0" smtClean="0">
                  <a:solidFill>
                    <a:schemeClr val="tx2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 considere oportuno</a:t>
              </a:r>
            </a:p>
            <a:p>
              <a:r>
                <a:rPr lang="es-ES" dirty="0" smtClean="0">
                  <a:solidFill>
                    <a:schemeClr val="tx2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Dirección (</a:t>
              </a:r>
              <a:r>
                <a:rPr lang="es-ES" dirty="0" err="1" smtClean="0">
                  <a:solidFill>
                    <a:schemeClr val="tx2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Fco</a:t>
              </a:r>
              <a:r>
                <a:rPr lang="es-ES" dirty="0" smtClean="0">
                  <a:solidFill>
                    <a:schemeClr val="tx2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. Javier Morales)</a:t>
              </a:r>
              <a:endParaRPr lang="en-US" dirty="0"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Rectángulo 3"/>
            <p:cNvSpPr/>
            <p:nvPr/>
          </p:nvSpPr>
          <p:spPr>
            <a:xfrm>
              <a:off x="14833600" y="8749690"/>
              <a:ext cx="1422400" cy="356210"/>
            </a:xfrm>
            <a:prstGeom prst="rect">
              <a:avLst/>
            </a:prstGeom>
            <a:solidFill>
              <a:srgbClr val="F3F7FA"/>
            </a:solidFill>
            <a:ln>
              <a:solidFill>
                <a:srgbClr val="F5F9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CuadroTexto 5"/>
          <p:cNvSpPr txBox="1"/>
          <p:nvPr/>
        </p:nvSpPr>
        <p:spPr>
          <a:xfrm>
            <a:off x="10718800" y="5943600"/>
            <a:ext cx="4320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Educador Social (José Ángel Pavón)</a:t>
            </a:r>
            <a:endParaRPr lang="en-US" dirty="0">
              <a:solidFill>
                <a:schemeClr val="tx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60400" y="6248400"/>
            <a:ext cx="10744200" cy="2514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911960"/>
              </p:ext>
            </p:extLst>
          </p:nvPr>
        </p:nvGraphicFramePr>
        <p:xfrm>
          <a:off x="469900" y="6400800"/>
          <a:ext cx="11125200" cy="2733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69635">
                  <a:extLst>
                    <a:ext uri="{9D8B030D-6E8A-4147-A177-3AD203B41FA5}">
                      <a16:colId xmlns:a16="http://schemas.microsoft.com/office/drawing/2014/main" val="341575922"/>
                    </a:ext>
                  </a:extLst>
                </a:gridCol>
                <a:gridCol w="7255565">
                  <a:extLst>
                    <a:ext uri="{9D8B030D-6E8A-4147-A177-3AD203B41FA5}">
                      <a16:colId xmlns:a16="http://schemas.microsoft.com/office/drawing/2014/main" val="5539778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Periodo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Fechas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0" marR="63500" marT="50800" marB="50800"/>
                </a:tc>
                <a:extLst>
                  <a:ext uri="{0D108BD9-81ED-4DB2-BD59-A6C34878D82A}">
                    <a16:rowId xmlns:a16="http://schemas.microsoft.com/office/drawing/2014/main" val="2326444518"/>
                  </a:ext>
                </a:extLst>
              </a:tr>
              <a:tr h="3072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Vacaciones de Navidad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Del 23 de diciembre de 2026 al 8 de enero de 2027, ambos inclusive</a:t>
                      </a:r>
                      <a:endParaRPr lang="en-US" sz="14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0" marR="63500" marT="50800" marB="50800"/>
                </a:tc>
                <a:extLst>
                  <a:ext uri="{0D108BD9-81ED-4DB2-BD59-A6C34878D82A}">
                    <a16:rowId xmlns:a16="http://schemas.microsoft.com/office/drawing/2014/main" val="3545735730"/>
                  </a:ext>
                </a:extLst>
              </a:tr>
              <a:tr h="3072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Vacaciones de Semana Santa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Del 22 al 29 de marzo de 2027, ambos inclusive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0" marR="63500" marT="50800" marB="50800"/>
                </a:tc>
                <a:extLst>
                  <a:ext uri="{0D108BD9-81ED-4DB2-BD59-A6C34878D82A}">
                    <a16:rowId xmlns:a16="http://schemas.microsoft.com/office/drawing/2014/main" val="4293082139"/>
                  </a:ext>
                </a:extLst>
              </a:tr>
              <a:tr h="3072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Día de la Enseñanza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 de noviembre de 2026</a:t>
                      </a:r>
                      <a:endParaRPr lang="en-US" sz="14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0" marR="63500" marT="50800" marB="50800"/>
                </a:tc>
                <a:extLst>
                  <a:ext uri="{0D108BD9-81ED-4DB2-BD59-A6C34878D82A}">
                    <a16:rowId xmlns:a16="http://schemas.microsoft.com/office/drawing/2014/main" val="1640738841"/>
                  </a:ext>
                </a:extLst>
              </a:tr>
              <a:tr h="3072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Días de libre disposición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8 y 9 de febrero de 2027</a:t>
                      </a:r>
                      <a:endParaRPr lang="en-US" sz="14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0" marR="63500" marT="50800" marB="50800"/>
                </a:tc>
                <a:extLst>
                  <a:ext uri="{0D108BD9-81ED-4DB2-BD59-A6C34878D82A}">
                    <a16:rowId xmlns:a16="http://schemas.microsoft.com/office/drawing/2014/main" val="1818675055"/>
                  </a:ext>
                </a:extLst>
              </a:tr>
              <a:tr h="3072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Días no lectivos adicionales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 de diciembre de 2026 y 28 de mayo de 2027</a:t>
                      </a:r>
                      <a:endParaRPr lang="en-US" sz="14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0" marR="63500" marT="50800" marB="50800"/>
                </a:tc>
                <a:extLst>
                  <a:ext uri="{0D108BD9-81ED-4DB2-BD59-A6C34878D82A}">
                    <a16:rowId xmlns:a16="http://schemas.microsoft.com/office/drawing/2014/main" val="3355718205"/>
                  </a:ext>
                </a:extLst>
              </a:tr>
              <a:tr h="3072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Festividades locales de Ciudad Real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 días, pendientes de publicación por el Ayuntamiento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0" marR="63500" marT="50800" marB="50800"/>
                </a:tc>
                <a:extLst>
                  <a:ext uri="{0D108BD9-81ED-4DB2-BD59-A6C34878D82A}">
                    <a16:rowId xmlns:a16="http://schemas.microsoft.com/office/drawing/2014/main" val="2596661172"/>
                  </a:ext>
                </a:extLst>
              </a:tr>
              <a:tr h="4915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Festivos oficiales (nacionales/autonómicos)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12 de octubre; 6 y 8 de diciembre de 2026; 1 y 6 de enero, Jueves y Viernes </a:t>
                      </a:r>
                      <a:endParaRPr lang="en-US" sz="1400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Santo</a:t>
                      </a:r>
                      <a:r>
                        <a:rPr lang="es-E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, 1 de mayo, Corpus Christi y 31 de mayo (Día de Castilla-La Mancha</a:t>
                      </a:r>
                      <a:r>
                        <a:rPr lang="es-ES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0" marR="63500" marT="50800" marB="50800"/>
                </a:tc>
                <a:extLst>
                  <a:ext uri="{0D108BD9-81ED-4DB2-BD59-A6C34878D82A}">
                    <a16:rowId xmlns:a16="http://schemas.microsoft.com/office/drawing/2014/main" val="1325711497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117601" y="6063734"/>
            <a:ext cx="89274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Días no lectivos y periodos vacacionales (provincia de Ciudad Real)</a:t>
            </a:r>
            <a:endParaRPr lang="en-US" dirty="0">
              <a:solidFill>
                <a:schemeClr val="tx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4833600" y="8749690"/>
            <a:ext cx="1422400" cy="356210"/>
          </a:xfrm>
          <a:prstGeom prst="rect">
            <a:avLst/>
          </a:prstGeom>
          <a:solidFill>
            <a:srgbClr val="F3F7FA"/>
          </a:solidFill>
          <a:ln>
            <a:solidFill>
              <a:srgbClr val="F5F9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8347" y="588761"/>
            <a:ext cx="15321280" cy="71820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B2040"/>
                </a:solidFill>
                <a:latin typeface="Georgia"/>
              </a:defRPr>
            </a:pPr>
            <a:r>
              <a:t>Calendario</a:t>
            </a:r>
            <a:r>
              <a:rPr dirty="0"/>
              <a:t> </a:t>
            </a:r>
            <a:r>
              <a:rPr dirty="0" err="1"/>
              <a:t>Oficial</a:t>
            </a:r>
            <a:r>
              <a:rPr dirty="0"/>
              <a:t> de </a:t>
            </a:r>
            <a:r>
              <a:rPr dirty="0" err="1"/>
              <a:t>Sesiones</a:t>
            </a:r>
            <a:r>
              <a:rPr dirty="0"/>
              <a:t> de </a:t>
            </a:r>
            <a:r>
              <a:rPr dirty="0" err="1"/>
              <a:t>Evaluación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508000" y="1392937"/>
            <a:ext cx="15321280" cy="36273"/>
          </a:xfrm>
          <a:prstGeom prst="rect">
            <a:avLst/>
          </a:prstGeom>
          <a:solidFill>
            <a:srgbClr val="8B2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Rounded Rectangle 4"/>
          <p:cNvSpPr/>
          <p:nvPr/>
        </p:nvSpPr>
        <p:spPr>
          <a:xfrm>
            <a:off x="508000" y="1588811"/>
            <a:ext cx="4753214" cy="319927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C9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TextBox 5"/>
          <p:cNvSpPr txBox="1"/>
          <p:nvPr/>
        </p:nvSpPr>
        <p:spPr>
          <a:xfrm>
            <a:off x="703874" y="1745510"/>
            <a:ext cx="4361466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1">
                <a:solidFill>
                  <a:srgbClr val="8B263E"/>
                </a:solidFill>
                <a:latin typeface="Georgia"/>
              </a:defRPr>
            </a:pPr>
            <a:r>
              <a:rPr lang="es-ES" dirty="0" smtClean="0"/>
              <a:t>EVALUACIÓN INICIAL</a:t>
            </a:r>
            <a:endParaRPr lang="es-ES" dirty="0"/>
          </a:p>
        </p:txBody>
      </p:sp>
      <p:sp>
        <p:nvSpPr>
          <p:cNvPr id="7" name="Rectangle 6"/>
          <p:cNvSpPr/>
          <p:nvPr/>
        </p:nvSpPr>
        <p:spPr>
          <a:xfrm>
            <a:off x="703874" y="2215608"/>
            <a:ext cx="4361466" cy="18137"/>
          </a:xfrm>
          <a:prstGeom prst="rect">
            <a:avLst/>
          </a:prstGeom>
          <a:solidFill>
            <a:srgbClr val="D2C9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TextBox 7"/>
          <p:cNvSpPr txBox="1"/>
          <p:nvPr/>
        </p:nvSpPr>
        <p:spPr>
          <a:xfrm>
            <a:off x="703874" y="2307016"/>
            <a:ext cx="4361466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s-ES" b="1" dirty="0" smtClean="0">
                <a:solidFill>
                  <a:srgbClr val="1B2040"/>
                </a:solidFill>
                <a:latin typeface="Verdana"/>
              </a:rPr>
              <a:t>• 29, 30 </a:t>
            </a:r>
            <a:r>
              <a:rPr lang="es-ES" b="1" dirty="0" err="1" smtClean="0">
                <a:solidFill>
                  <a:srgbClr val="1B2040"/>
                </a:solidFill>
                <a:latin typeface="Verdana"/>
              </a:rPr>
              <a:t>sep</a:t>
            </a:r>
            <a:r>
              <a:rPr lang="es-ES" b="1" dirty="0" smtClean="0">
                <a:solidFill>
                  <a:srgbClr val="1B2040"/>
                </a:solidFill>
                <a:latin typeface="Verdana"/>
              </a:rPr>
              <a:t> y 1 oct: </a:t>
            </a:r>
            <a:r>
              <a:rPr lang="es-ES" b="0" dirty="0" smtClean="0">
                <a:solidFill>
                  <a:srgbClr val="5A6275"/>
                </a:solidFill>
                <a:latin typeface="Verdana"/>
              </a:rPr>
              <a:t>Educación Secundaria Obligatoria (ESO)</a:t>
            </a:r>
            <a:endParaRPr lang="es-ES" b="0" dirty="0">
              <a:solidFill>
                <a:srgbClr val="5A6275"/>
              </a:solidFill>
              <a:latin typeface="Verdana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783545" y="1588811"/>
            <a:ext cx="4753214" cy="319927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C9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TextBox 9"/>
          <p:cNvSpPr txBox="1"/>
          <p:nvPr/>
        </p:nvSpPr>
        <p:spPr>
          <a:xfrm>
            <a:off x="5979419" y="1745510"/>
            <a:ext cx="4361466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1">
                <a:solidFill>
                  <a:srgbClr val="8B263E"/>
                </a:solidFill>
                <a:latin typeface="Georgia"/>
              </a:defRPr>
            </a:pPr>
            <a:r>
              <a:rPr lang="es-ES" dirty="0" smtClean="0"/>
              <a:t>1ª EVALUACIÓN</a:t>
            </a:r>
            <a:endParaRPr lang="es-ES" dirty="0"/>
          </a:p>
        </p:txBody>
      </p:sp>
      <p:sp>
        <p:nvSpPr>
          <p:cNvPr id="11" name="Rectangle 10"/>
          <p:cNvSpPr/>
          <p:nvPr/>
        </p:nvSpPr>
        <p:spPr>
          <a:xfrm>
            <a:off x="5979419" y="2215608"/>
            <a:ext cx="4361466" cy="18137"/>
          </a:xfrm>
          <a:prstGeom prst="rect">
            <a:avLst/>
          </a:prstGeom>
          <a:solidFill>
            <a:srgbClr val="D2C9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TextBox 11"/>
          <p:cNvSpPr txBox="1"/>
          <p:nvPr/>
        </p:nvSpPr>
        <p:spPr>
          <a:xfrm>
            <a:off x="5979419" y="2307016"/>
            <a:ext cx="4361466" cy="151323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s-ES" b="1" dirty="0" smtClean="0">
                <a:solidFill>
                  <a:srgbClr val="1B2040"/>
                </a:solidFill>
                <a:latin typeface="Verdana"/>
              </a:rPr>
              <a:t>• 11 noviembre: </a:t>
            </a:r>
            <a:r>
              <a:rPr lang="es-ES" b="0" dirty="0" smtClean="0">
                <a:solidFill>
                  <a:srgbClr val="5A6275"/>
                </a:solidFill>
                <a:latin typeface="Verdana"/>
              </a:rPr>
              <a:t>2º CFGB y 2º PEFP</a:t>
            </a:r>
          </a:p>
          <a:p>
            <a:pPr>
              <a:spcBef>
                <a:spcPts val="300"/>
              </a:spcBef>
              <a:spcAft>
                <a:spcPts val="200"/>
              </a:spcAft>
            </a:pPr>
            <a:r>
              <a:rPr lang="es-ES" b="1" dirty="0" smtClean="0">
                <a:solidFill>
                  <a:srgbClr val="1B2040"/>
                </a:solidFill>
                <a:latin typeface="Verdana"/>
              </a:rPr>
              <a:t>• 03 diciembre: </a:t>
            </a:r>
            <a:r>
              <a:rPr lang="es-ES" b="0" dirty="0" smtClean="0">
                <a:solidFill>
                  <a:srgbClr val="5A6275"/>
                </a:solidFill>
                <a:latin typeface="Verdana"/>
              </a:rPr>
              <a:t>2º Bachillerato</a:t>
            </a:r>
          </a:p>
          <a:p>
            <a:pPr>
              <a:spcBef>
                <a:spcPts val="300"/>
              </a:spcBef>
              <a:spcAft>
                <a:spcPts val="200"/>
              </a:spcAft>
            </a:pPr>
            <a:r>
              <a:rPr lang="es-ES" b="1" dirty="0" smtClean="0">
                <a:solidFill>
                  <a:srgbClr val="1B2040"/>
                </a:solidFill>
                <a:latin typeface="Verdana"/>
              </a:rPr>
              <a:t>• 15 y 16 diciembre: </a:t>
            </a:r>
            <a:r>
              <a:rPr lang="es-ES" b="0" dirty="0" smtClean="0">
                <a:solidFill>
                  <a:srgbClr val="5A6275"/>
                </a:solidFill>
                <a:latin typeface="Verdana"/>
              </a:rPr>
              <a:t>ESO, 1º Bachillerato, 1º PEFP, CC.FF. (SSC, EOC) y BIM</a:t>
            </a:r>
            <a:endParaRPr lang="es-ES" b="0" dirty="0">
              <a:solidFill>
                <a:srgbClr val="5A6275"/>
              </a:solidFill>
              <a:latin typeface="Verdana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1059090" y="1588811"/>
            <a:ext cx="4766272" cy="319927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C9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TextBox 13"/>
          <p:cNvSpPr txBox="1"/>
          <p:nvPr/>
        </p:nvSpPr>
        <p:spPr>
          <a:xfrm>
            <a:off x="11254965" y="1745510"/>
            <a:ext cx="4374524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1">
                <a:solidFill>
                  <a:srgbClr val="8B263E"/>
                </a:solidFill>
                <a:latin typeface="Georgia"/>
              </a:defRPr>
            </a:pPr>
            <a:r>
              <a:rPr lang="es-ES" dirty="0" smtClean="0"/>
              <a:t>2ª EVALUACIÓN</a:t>
            </a:r>
            <a:endParaRPr lang="es-ES" dirty="0"/>
          </a:p>
        </p:txBody>
      </p:sp>
      <p:sp>
        <p:nvSpPr>
          <p:cNvPr id="15" name="Rectangle 14"/>
          <p:cNvSpPr/>
          <p:nvPr/>
        </p:nvSpPr>
        <p:spPr>
          <a:xfrm>
            <a:off x="11254965" y="2215608"/>
            <a:ext cx="4374524" cy="18137"/>
          </a:xfrm>
          <a:prstGeom prst="rect">
            <a:avLst/>
          </a:prstGeom>
          <a:solidFill>
            <a:srgbClr val="D2C9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" name="TextBox 15"/>
          <p:cNvSpPr txBox="1"/>
          <p:nvPr/>
        </p:nvSpPr>
        <p:spPr>
          <a:xfrm>
            <a:off x="11254965" y="2307016"/>
            <a:ext cx="4374524" cy="219547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s-ES" b="1" dirty="0" smtClean="0">
                <a:solidFill>
                  <a:srgbClr val="1B2040"/>
                </a:solidFill>
                <a:latin typeface="Verdana"/>
              </a:rPr>
              <a:t>• 3 febrero: </a:t>
            </a:r>
            <a:r>
              <a:rPr lang="es-ES" b="0" dirty="0" smtClean="0">
                <a:solidFill>
                  <a:srgbClr val="5A6275"/>
                </a:solidFill>
                <a:latin typeface="Verdana"/>
              </a:rPr>
              <a:t>2º PEFP</a:t>
            </a:r>
          </a:p>
          <a:p>
            <a:pPr>
              <a:spcBef>
                <a:spcPts val="300"/>
              </a:spcBef>
              <a:spcAft>
                <a:spcPts val="200"/>
              </a:spcAft>
            </a:pPr>
            <a:r>
              <a:rPr lang="es-ES" b="1" dirty="0" smtClean="0">
                <a:solidFill>
                  <a:srgbClr val="1B2040"/>
                </a:solidFill>
                <a:latin typeface="Verdana"/>
              </a:rPr>
              <a:t>• 3 y 4 marzo: </a:t>
            </a:r>
            <a:r>
              <a:rPr lang="es-ES" b="0" dirty="0" smtClean="0">
                <a:solidFill>
                  <a:srgbClr val="5A6275"/>
                </a:solidFill>
                <a:latin typeface="Verdana"/>
              </a:rPr>
              <a:t>2º Bachillerato y 1º PEFP</a:t>
            </a:r>
          </a:p>
          <a:p>
            <a:pPr>
              <a:spcBef>
                <a:spcPts val="300"/>
              </a:spcBef>
              <a:spcAft>
                <a:spcPts val="200"/>
              </a:spcAft>
            </a:pPr>
            <a:r>
              <a:rPr lang="es-ES" b="1" dirty="0" smtClean="0">
                <a:solidFill>
                  <a:srgbClr val="1B2040"/>
                </a:solidFill>
                <a:latin typeface="Verdana"/>
              </a:rPr>
              <a:t>• 8 marzo: </a:t>
            </a:r>
            <a:r>
              <a:rPr lang="es-ES" b="0" dirty="0" smtClean="0">
                <a:solidFill>
                  <a:srgbClr val="5A6275"/>
                </a:solidFill>
                <a:latin typeface="Verdana"/>
              </a:rPr>
              <a:t>2º CC.FF.</a:t>
            </a:r>
          </a:p>
          <a:p>
            <a:pPr>
              <a:spcBef>
                <a:spcPts val="300"/>
              </a:spcBef>
              <a:spcAft>
                <a:spcPts val="200"/>
              </a:spcAft>
            </a:pPr>
            <a:r>
              <a:rPr lang="es-ES" b="1" dirty="0" smtClean="0">
                <a:solidFill>
                  <a:srgbClr val="1B2040"/>
                </a:solidFill>
                <a:latin typeface="Verdana"/>
              </a:rPr>
              <a:t>• 16 marzo: </a:t>
            </a:r>
            <a:r>
              <a:rPr lang="es-ES" b="0" dirty="0" smtClean="0">
                <a:solidFill>
                  <a:srgbClr val="5A6275"/>
                </a:solidFill>
                <a:latin typeface="Verdana"/>
              </a:rPr>
              <a:t>1º CC.FF. y BIM</a:t>
            </a:r>
          </a:p>
          <a:p>
            <a:pPr>
              <a:spcBef>
                <a:spcPts val="300"/>
              </a:spcBef>
              <a:spcAft>
                <a:spcPts val="200"/>
              </a:spcAft>
            </a:pPr>
            <a:r>
              <a:rPr lang="es-ES" b="1" dirty="0" smtClean="0">
                <a:solidFill>
                  <a:srgbClr val="1B2040"/>
                </a:solidFill>
                <a:latin typeface="Verdana"/>
              </a:rPr>
              <a:t>• 16,17 y 18 marzo: </a:t>
            </a:r>
            <a:r>
              <a:rPr lang="es-ES" b="0" dirty="0" smtClean="0">
                <a:solidFill>
                  <a:srgbClr val="5A6275"/>
                </a:solidFill>
                <a:latin typeface="Verdana"/>
              </a:rPr>
              <a:t>ESO y 1º Bachillerato</a:t>
            </a:r>
            <a:endParaRPr lang="es-ES" b="0" dirty="0">
              <a:solidFill>
                <a:srgbClr val="5A6275"/>
              </a:solidFill>
              <a:latin typeface="Verdana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08000" y="4983962"/>
            <a:ext cx="7390987" cy="385219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C9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8" name="TextBox 17"/>
          <p:cNvSpPr txBox="1"/>
          <p:nvPr/>
        </p:nvSpPr>
        <p:spPr>
          <a:xfrm>
            <a:off x="703874" y="5140662"/>
            <a:ext cx="6999238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1">
                <a:solidFill>
                  <a:srgbClr val="8B263E"/>
                </a:solidFill>
                <a:latin typeface="Georgia"/>
              </a:defRPr>
            </a:pPr>
            <a:r>
              <a:rPr lang="es-ES" dirty="0" smtClean="0"/>
              <a:t>EVALUACIÓN FINAL Y 1ª ORDINARIA</a:t>
            </a:r>
            <a:endParaRPr lang="es-ES" dirty="0"/>
          </a:p>
        </p:txBody>
      </p:sp>
      <p:sp>
        <p:nvSpPr>
          <p:cNvPr id="19" name="Rectangle 18"/>
          <p:cNvSpPr/>
          <p:nvPr/>
        </p:nvSpPr>
        <p:spPr>
          <a:xfrm>
            <a:off x="703874" y="5610760"/>
            <a:ext cx="6999238" cy="18137"/>
          </a:xfrm>
          <a:prstGeom prst="rect">
            <a:avLst/>
          </a:prstGeom>
          <a:solidFill>
            <a:srgbClr val="D2C9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TextBox 19"/>
          <p:cNvSpPr txBox="1"/>
          <p:nvPr/>
        </p:nvSpPr>
        <p:spPr>
          <a:xfrm>
            <a:off x="703874" y="5702168"/>
            <a:ext cx="6999238" cy="23237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s-ES" b="1" dirty="0" smtClean="0">
                <a:solidFill>
                  <a:srgbClr val="1B2040"/>
                </a:solidFill>
                <a:latin typeface="Verdana"/>
              </a:rPr>
              <a:t>• 4</a:t>
            </a:r>
            <a:r>
              <a:rPr lang="es-ES" b="1" dirty="0">
                <a:solidFill>
                  <a:srgbClr val="1B2040"/>
                </a:solidFill>
                <a:latin typeface="Verdana"/>
              </a:rPr>
              <a:t> </a:t>
            </a:r>
            <a:r>
              <a:rPr lang="es-ES" b="1" dirty="0" smtClean="0">
                <a:solidFill>
                  <a:srgbClr val="1B2040"/>
                </a:solidFill>
                <a:latin typeface="Verdana"/>
              </a:rPr>
              <a:t>y 5 mayo: </a:t>
            </a:r>
            <a:r>
              <a:rPr lang="es-ES" b="0" dirty="0" smtClean="0">
                <a:solidFill>
                  <a:srgbClr val="5A6275"/>
                </a:solidFill>
                <a:latin typeface="Verdana"/>
              </a:rPr>
              <a:t>Pruebas de acceso BACHIBAC</a:t>
            </a:r>
          </a:p>
          <a:p>
            <a:pPr>
              <a:spcBef>
                <a:spcPts val="300"/>
              </a:spcBef>
              <a:spcAft>
                <a:spcPts val="200"/>
              </a:spcAft>
            </a:pPr>
            <a:r>
              <a:rPr lang="es-ES" b="1" dirty="0" smtClean="0">
                <a:solidFill>
                  <a:srgbClr val="1B2040"/>
                </a:solidFill>
                <a:latin typeface="Verdana"/>
              </a:rPr>
              <a:t>• 7 abril: </a:t>
            </a:r>
            <a:r>
              <a:rPr lang="es-ES" b="0" dirty="0" smtClean="0">
                <a:solidFill>
                  <a:srgbClr val="5A6275"/>
                </a:solidFill>
                <a:latin typeface="Verdana"/>
              </a:rPr>
              <a:t>2º PEFP (1ª ordinaria)</a:t>
            </a:r>
          </a:p>
          <a:p>
            <a:pPr>
              <a:spcBef>
                <a:spcPts val="300"/>
              </a:spcBef>
              <a:spcAft>
                <a:spcPts val="200"/>
              </a:spcAft>
            </a:pPr>
            <a:r>
              <a:rPr lang="es-ES" b="1" dirty="0" smtClean="0">
                <a:solidFill>
                  <a:srgbClr val="1B2040"/>
                </a:solidFill>
                <a:latin typeface="Verdana"/>
              </a:rPr>
              <a:t>• 13–18 mayo (Pte. PAU): </a:t>
            </a:r>
            <a:r>
              <a:rPr lang="es-ES" b="0" dirty="0" smtClean="0">
                <a:solidFill>
                  <a:srgbClr val="5A6275"/>
                </a:solidFill>
                <a:latin typeface="Verdana"/>
              </a:rPr>
              <a:t>2º Bachillerato (Ordinaria)</a:t>
            </a:r>
          </a:p>
          <a:p>
            <a:pPr>
              <a:spcBef>
                <a:spcPts val="300"/>
              </a:spcBef>
              <a:spcAft>
                <a:spcPts val="200"/>
              </a:spcAft>
            </a:pPr>
            <a:r>
              <a:rPr lang="es-ES" b="1" dirty="0" smtClean="0">
                <a:solidFill>
                  <a:srgbClr val="1B2040"/>
                </a:solidFill>
                <a:latin typeface="Verdana"/>
              </a:rPr>
              <a:t>• 1 junio: </a:t>
            </a:r>
            <a:r>
              <a:rPr lang="es-ES" b="0" dirty="0" smtClean="0">
                <a:solidFill>
                  <a:srgbClr val="5A6275"/>
                </a:solidFill>
                <a:latin typeface="Verdana"/>
              </a:rPr>
              <a:t>1º PEFP, 1º CC.FF. y BIM (1ª ordinaria)</a:t>
            </a:r>
          </a:p>
          <a:p>
            <a:pPr>
              <a:spcBef>
                <a:spcPts val="300"/>
              </a:spcBef>
              <a:spcAft>
                <a:spcPts val="200"/>
              </a:spcAft>
            </a:pPr>
            <a:r>
              <a:rPr lang="es-ES" b="1" dirty="0" smtClean="0">
                <a:solidFill>
                  <a:srgbClr val="1B2040"/>
                </a:solidFill>
                <a:latin typeface="Verdana"/>
              </a:rPr>
              <a:t>• 2 y 3 junio: </a:t>
            </a:r>
            <a:r>
              <a:rPr lang="es-ES" b="0" dirty="0" smtClean="0">
                <a:solidFill>
                  <a:srgbClr val="5A6275"/>
                </a:solidFill>
                <a:latin typeface="Verdana"/>
              </a:rPr>
              <a:t>2º CC.FF. y Ed. Infantil Virtual</a:t>
            </a:r>
          </a:p>
          <a:p>
            <a:pPr>
              <a:spcBef>
                <a:spcPts val="300"/>
              </a:spcBef>
              <a:spcAft>
                <a:spcPts val="200"/>
              </a:spcAft>
            </a:pPr>
            <a:r>
              <a:rPr lang="es-ES" b="1" dirty="0" smtClean="0">
                <a:solidFill>
                  <a:srgbClr val="1B2040"/>
                </a:solidFill>
                <a:latin typeface="Verdana"/>
              </a:rPr>
              <a:t>• 10 junio: </a:t>
            </a:r>
            <a:r>
              <a:rPr lang="es-ES" b="0" dirty="0" smtClean="0">
                <a:solidFill>
                  <a:srgbClr val="5A6275"/>
                </a:solidFill>
                <a:latin typeface="Verdana"/>
              </a:rPr>
              <a:t>1º Bachillerato (Ordinaria)</a:t>
            </a:r>
          </a:p>
          <a:p>
            <a:pPr>
              <a:spcBef>
                <a:spcPts val="300"/>
              </a:spcBef>
              <a:spcAft>
                <a:spcPts val="200"/>
              </a:spcAft>
            </a:pPr>
            <a:r>
              <a:rPr lang="es-ES" b="1" dirty="0" smtClean="0">
                <a:solidFill>
                  <a:srgbClr val="1B2040"/>
                </a:solidFill>
                <a:latin typeface="Verdana"/>
              </a:rPr>
              <a:t>• 23 y 24 junio: </a:t>
            </a:r>
            <a:r>
              <a:rPr lang="es-ES" b="0" dirty="0" smtClean="0">
                <a:solidFill>
                  <a:srgbClr val="5A6275"/>
                </a:solidFill>
                <a:latin typeface="Verdana"/>
              </a:rPr>
              <a:t>ESO (Evaluación final)</a:t>
            </a:r>
            <a:endParaRPr lang="es-ES" b="0" dirty="0">
              <a:solidFill>
                <a:srgbClr val="5A6275"/>
              </a:solidFill>
              <a:latin typeface="Verdana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8421318" y="4983962"/>
            <a:ext cx="7404045" cy="385219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C9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2" name="TextBox 21"/>
          <p:cNvSpPr txBox="1"/>
          <p:nvPr/>
        </p:nvSpPr>
        <p:spPr>
          <a:xfrm>
            <a:off x="8617192" y="5140662"/>
            <a:ext cx="7012297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1">
                <a:solidFill>
                  <a:srgbClr val="8B263E"/>
                </a:solidFill>
                <a:latin typeface="Georgia"/>
              </a:defRPr>
            </a:pPr>
            <a:r>
              <a:rPr lang="es-ES" dirty="0" smtClean="0"/>
              <a:t>2ª ORDINARIA Y EXTRAORDINARIA</a:t>
            </a:r>
            <a:endParaRPr lang="es-ES" dirty="0"/>
          </a:p>
        </p:txBody>
      </p:sp>
      <p:sp>
        <p:nvSpPr>
          <p:cNvPr id="23" name="Rectangle 22"/>
          <p:cNvSpPr/>
          <p:nvPr/>
        </p:nvSpPr>
        <p:spPr>
          <a:xfrm>
            <a:off x="8617192" y="5610760"/>
            <a:ext cx="7012297" cy="18137"/>
          </a:xfrm>
          <a:prstGeom prst="rect">
            <a:avLst/>
          </a:prstGeom>
          <a:solidFill>
            <a:srgbClr val="D2C9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" name="TextBox 23"/>
          <p:cNvSpPr txBox="1"/>
          <p:nvPr/>
        </p:nvSpPr>
        <p:spPr>
          <a:xfrm>
            <a:off x="8617192" y="5702168"/>
            <a:ext cx="7012297" cy="95923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s-ES" b="1" dirty="0" smtClean="0">
                <a:solidFill>
                  <a:srgbClr val="1B2040"/>
                </a:solidFill>
                <a:latin typeface="Verdana"/>
              </a:rPr>
              <a:t>• 14–18 junio (Pte. PAU): </a:t>
            </a:r>
            <a:r>
              <a:rPr lang="es-ES" b="0" dirty="0" smtClean="0">
                <a:solidFill>
                  <a:srgbClr val="5A6275"/>
                </a:solidFill>
                <a:latin typeface="Verdana"/>
              </a:rPr>
              <a:t>2º Bachillerato (Extraordinaria)</a:t>
            </a:r>
          </a:p>
          <a:p>
            <a:pPr>
              <a:spcBef>
                <a:spcPts val="300"/>
              </a:spcBef>
              <a:spcAft>
                <a:spcPts val="200"/>
              </a:spcAft>
            </a:pPr>
            <a:r>
              <a:rPr lang="es-ES" b="1" dirty="0" smtClean="0">
                <a:solidFill>
                  <a:srgbClr val="1B2040"/>
                </a:solidFill>
                <a:latin typeface="Verdana"/>
              </a:rPr>
              <a:t>• 16 y 17 junio: </a:t>
            </a:r>
            <a:r>
              <a:rPr lang="es-ES" b="0" dirty="0" smtClean="0">
                <a:solidFill>
                  <a:srgbClr val="5A6275"/>
                </a:solidFill>
                <a:latin typeface="Verdana"/>
              </a:rPr>
              <a:t>1º y 2º CC.FF., 2º PEFP, BIM y Virtual</a:t>
            </a:r>
          </a:p>
          <a:p>
            <a:pPr>
              <a:spcBef>
                <a:spcPts val="300"/>
              </a:spcBef>
              <a:spcAft>
                <a:spcPts val="200"/>
              </a:spcAft>
            </a:pPr>
            <a:r>
              <a:rPr lang="es-ES" b="1" dirty="0" smtClean="0">
                <a:solidFill>
                  <a:srgbClr val="1B2040"/>
                </a:solidFill>
                <a:latin typeface="Verdana"/>
              </a:rPr>
              <a:t>• 24 junio: </a:t>
            </a:r>
            <a:r>
              <a:rPr lang="es-ES" b="0" dirty="0" smtClean="0">
                <a:solidFill>
                  <a:srgbClr val="5A6275"/>
                </a:solidFill>
                <a:latin typeface="Verdana"/>
              </a:rPr>
              <a:t>1º Bachillerato (Extraordinaria)</a:t>
            </a:r>
            <a:endParaRPr lang="es-ES" b="0" dirty="0">
              <a:solidFill>
                <a:srgbClr val="5A6275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71455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833600" y="8749690"/>
            <a:ext cx="1422400" cy="35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833600" y="8749690"/>
            <a:ext cx="1422400" cy="35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833600" y="8749690"/>
            <a:ext cx="1422400" cy="35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/>
          <p:cNvGrpSpPr/>
          <p:nvPr/>
        </p:nvGrpSpPr>
        <p:grpSpPr>
          <a:xfrm>
            <a:off x="0" y="38100"/>
            <a:ext cx="16256000" cy="9105900"/>
            <a:chOff x="0" y="38100"/>
            <a:chExt cx="16256000" cy="9105900"/>
          </a:xfrm>
        </p:grpSpPr>
        <p:grpSp>
          <p:nvGrpSpPr>
            <p:cNvPr id="15" name="Grupo 14"/>
            <p:cNvGrpSpPr/>
            <p:nvPr/>
          </p:nvGrpSpPr>
          <p:grpSpPr>
            <a:xfrm>
              <a:off x="0" y="38100"/>
              <a:ext cx="16256000" cy="9105900"/>
              <a:chOff x="0" y="38100"/>
              <a:chExt cx="16256000" cy="9105900"/>
            </a:xfrm>
          </p:grpSpPr>
          <p:pic>
            <p:nvPicPr>
              <p:cNvPr id="8" name="Picture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38100"/>
                <a:ext cx="16256000" cy="9067800"/>
              </a:xfrm>
              <a:prstGeom prst="rect">
                <a:avLst/>
              </a:prstGeom>
            </p:spPr>
          </p:pic>
          <p:sp>
            <p:nvSpPr>
              <p:cNvPr id="9" name="Rectángulo 8"/>
              <p:cNvSpPr/>
              <p:nvPr/>
            </p:nvSpPr>
            <p:spPr>
              <a:xfrm>
                <a:off x="1193800" y="304800"/>
                <a:ext cx="11201400" cy="75438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9423399" y="917376"/>
                <a:ext cx="4667213" cy="799802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10523874" y="2092706"/>
                <a:ext cx="4667213" cy="682585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ángulo 11"/>
              <p:cNvSpPr/>
              <p:nvPr/>
            </p:nvSpPr>
            <p:spPr>
              <a:xfrm>
                <a:off x="11480800" y="5711841"/>
                <a:ext cx="4667213" cy="34321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TextBox 1"/>
            <p:cNvSpPr txBox="1"/>
            <p:nvPr/>
          </p:nvSpPr>
          <p:spPr>
            <a:xfrm>
              <a:off x="1498600" y="609600"/>
              <a:ext cx="11658600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defRPr sz="3000" b="1">
                  <a:solidFill>
                    <a:srgbClr val="0F2A4A"/>
                  </a:solidFill>
                  <a:latin typeface="Georgia"/>
                </a:defRPr>
              </a:pPr>
              <a:r>
                <a:rPr lang="es-ES" sz="4000" dirty="0" smtClean="0"/>
                <a:t>Orientación Académica y Guías Educativas</a:t>
              </a:r>
              <a:endParaRPr lang="es-ES" sz="4000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1008162" y="1907177"/>
              <a:ext cx="4376638" cy="5560423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F2A4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228600" tIns="228600" rIns="228600" rtlCol="0" anchor="ctr"/>
            <a:lstStyle/>
            <a:p>
              <a:pPr>
                <a:lnSpc>
                  <a:spcPct val="200000"/>
                </a:lnSpc>
                <a:spcAft>
                  <a:spcPts val="200"/>
                </a:spcAft>
                <a:defRPr sz="1700" b="1">
                  <a:solidFill>
                    <a:srgbClr val="0F2A4A"/>
                  </a:solidFill>
                  <a:latin typeface="Georgia"/>
                </a:defRPr>
              </a:pPr>
              <a:r>
                <a:rPr lang="es-ES" sz="2000" dirty="0"/>
                <a:t>Departamento de Orientación</a:t>
              </a:r>
            </a:p>
            <a:p>
              <a:pPr>
                <a:lnSpc>
                  <a:spcPct val="200000"/>
                </a:lnSpc>
                <a:spcAft>
                  <a:spcPts val="1200"/>
                </a:spcAft>
                <a:defRPr sz="1200" b="1">
                  <a:solidFill>
                    <a:srgbClr val="C85A32"/>
                  </a:solidFill>
                  <a:latin typeface="Verdana"/>
                </a:defRPr>
              </a:pPr>
              <a:r>
                <a:rPr lang="es-ES" sz="1600" dirty="0"/>
                <a:t>Ángel </a:t>
              </a:r>
              <a:r>
                <a:rPr lang="es-ES" sz="1600" dirty="0" err="1"/>
                <a:t>Bellón</a:t>
              </a:r>
              <a:r>
                <a:rPr lang="es-ES" sz="1600" dirty="0"/>
                <a:t> Núñez</a:t>
              </a:r>
            </a:p>
            <a:p>
              <a:pPr>
                <a:lnSpc>
                  <a:spcPct val="200000"/>
                </a:lnSpc>
                <a:spcAft>
                  <a:spcPts val="800"/>
                </a:spcAft>
                <a:defRPr sz="1100">
                  <a:solidFill>
                    <a:srgbClr val="4A5568"/>
                  </a:solidFill>
                  <a:latin typeface="Verdana"/>
                </a:defRPr>
              </a:pPr>
              <a:r>
                <a:rPr lang="es-ES" sz="1600" dirty="0"/>
                <a:t>• Atención al alumnado y familias para el desarrollo académico y personal.</a:t>
              </a:r>
            </a:p>
            <a:p>
              <a:pPr>
                <a:lnSpc>
                  <a:spcPct val="200000"/>
                </a:lnSpc>
                <a:spcAft>
                  <a:spcPts val="800"/>
                </a:spcAft>
                <a:defRPr sz="1100">
                  <a:solidFill>
                    <a:srgbClr val="4A5568"/>
                  </a:solidFill>
                  <a:latin typeface="Verdana"/>
                </a:defRPr>
              </a:pPr>
              <a:r>
                <a:rPr lang="es-ES" sz="1600" dirty="0"/>
                <a:t>• Coordinación de medidas de inclusión y atención a la diversidad.</a:t>
              </a:r>
            </a:p>
            <a:p>
              <a:pPr>
                <a:lnSpc>
                  <a:spcPct val="200000"/>
                </a:lnSpc>
                <a:spcAft>
                  <a:spcPts val="800"/>
                </a:spcAft>
                <a:defRPr sz="1100">
                  <a:solidFill>
                    <a:srgbClr val="4A5568"/>
                  </a:solidFill>
                  <a:latin typeface="Verdana"/>
                </a:defRPr>
              </a:pPr>
              <a:r>
                <a:rPr lang="es-ES" sz="1600" dirty="0"/>
                <a:t>• Solicitud de atención individualizada previa cita a través de Tutoría.</a:t>
              </a:r>
              <a:endParaRPr lang="es-ES" sz="1600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5599828" y="1907177"/>
              <a:ext cx="4996761" cy="5560423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F2A4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228600" tIns="228600" rIns="228600" rtlCol="0" anchor="ctr"/>
            <a:lstStyle/>
            <a:p>
              <a:pPr>
                <a:lnSpc>
                  <a:spcPct val="200000"/>
                </a:lnSpc>
                <a:spcAft>
                  <a:spcPts val="200"/>
                </a:spcAft>
                <a:defRPr sz="1700" b="1">
                  <a:solidFill>
                    <a:srgbClr val="0F2A4A"/>
                  </a:solidFill>
                  <a:latin typeface="Georgia"/>
                </a:defRPr>
              </a:pPr>
              <a:r>
                <a:rPr lang="es-ES" sz="2000" dirty="0" smtClean="0"/>
                <a:t>Orientación Académica y Profesional</a:t>
              </a:r>
            </a:p>
            <a:p>
              <a:pPr>
                <a:lnSpc>
                  <a:spcPct val="200000"/>
                </a:lnSpc>
                <a:spcAft>
                  <a:spcPts val="1200"/>
                </a:spcAft>
                <a:defRPr sz="1200" b="1">
                  <a:solidFill>
                    <a:srgbClr val="C85A32"/>
                  </a:solidFill>
                  <a:latin typeface="Verdana"/>
                </a:defRPr>
              </a:pPr>
              <a:r>
                <a:rPr lang="es-ES" sz="1600" dirty="0" smtClean="0"/>
                <a:t>Itinerarios y Futuro</a:t>
              </a:r>
            </a:p>
            <a:p>
              <a:pPr>
                <a:lnSpc>
                  <a:spcPct val="200000"/>
                </a:lnSpc>
                <a:spcAft>
                  <a:spcPts val="800"/>
                </a:spcAft>
                <a:defRPr sz="1100">
                  <a:solidFill>
                    <a:srgbClr val="4A5568"/>
                  </a:solidFill>
                  <a:latin typeface="Verdana"/>
                </a:defRPr>
              </a:pPr>
              <a:r>
                <a:rPr lang="es-ES" sz="1600" dirty="0" smtClean="0"/>
                <a:t>• Asesoramiento en la toma de decisiones al finalizar ESO, Bachillerato y FP.</a:t>
              </a:r>
            </a:p>
            <a:p>
              <a:pPr>
                <a:lnSpc>
                  <a:spcPct val="200000"/>
                </a:lnSpc>
                <a:spcAft>
                  <a:spcPts val="800"/>
                </a:spcAft>
                <a:defRPr sz="1100">
                  <a:solidFill>
                    <a:srgbClr val="4A5568"/>
                  </a:solidFill>
                  <a:latin typeface="Verdana"/>
                </a:defRPr>
              </a:pPr>
              <a:r>
                <a:rPr lang="es-ES" sz="1600" dirty="0" smtClean="0"/>
                <a:t>• Información sobre asignaturas optativas, PAU y salidas profesionales.</a:t>
              </a:r>
            </a:p>
            <a:p>
              <a:pPr>
                <a:lnSpc>
                  <a:spcPct val="200000"/>
                </a:lnSpc>
                <a:spcAft>
                  <a:spcPts val="800"/>
                </a:spcAft>
                <a:defRPr sz="1100">
                  <a:solidFill>
                    <a:srgbClr val="4A5568"/>
                  </a:solidFill>
                  <a:latin typeface="Verdana"/>
                </a:defRPr>
              </a:pPr>
              <a:r>
                <a:rPr lang="es-ES" sz="1600" dirty="0" smtClean="0"/>
                <a:t>• Actividades y jornadas de orientación vocacional durante el curso.</a:t>
              </a:r>
              <a:endParaRPr lang="es-ES" sz="1600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0871200" y="1907177"/>
              <a:ext cx="4332806" cy="5560423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F2A4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228600" tIns="228600" rIns="228600" rtlCol="0" anchor="ctr"/>
            <a:lstStyle/>
            <a:p>
              <a:pPr>
                <a:lnSpc>
                  <a:spcPct val="200000"/>
                </a:lnSpc>
                <a:spcAft>
                  <a:spcPts val="200"/>
                </a:spcAft>
                <a:defRPr sz="1700" b="1">
                  <a:solidFill>
                    <a:srgbClr val="0F2A4A"/>
                  </a:solidFill>
                  <a:latin typeface="Georgia"/>
                </a:defRPr>
              </a:pPr>
              <a:r>
                <a:rPr lang="es-ES" sz="2000" dirty="0" smtClean="0"/>
                <a:t>Guías Educativas y Recursos</a:t>
              </a:r>
            </a:p>
            <a:p>
              <a:pPr>
                <a:lnSpc>
                  <a:spcPct val="200000"/>
                </a:lnSpc>
                <a:spcAft>
                  <a:spcPts val="1200"/>
                </a:spcAft>
                <a:defRPr sz="1200" b="1">
                  <a:solidFill>
                    <a:srgbClr val="C85A32"/>
                  </a:solidFill>
                  <a:latin typeface="Verdana"/>
                </a:defRPr>
              </a:pPr>
              <a:r>
                <a:rPr lang="es-ES" sz="1600" dirty="0" smtClean="0"/>
                <a:t>Herramientas para Familias</a:t>
              </a:r>
            </a:p>
            <a:p>
              <a:pPr>
                <a:lnSpc>
                  <a:spcPct val="200000"/>
                </a:lnSpc>
                <a:spcAft>
                  <a:spcPts val="800"/>
                </a:spcAft>
                <a:defRPr sz="1100">
                  <a:solidFill>
                    <a:srgbClr val="4A5568"/>
                  </a:solidFill>
                  <a:latin typeface="Verdana"/>
                </a:defRPr>
              </a:pPr>
              <a:r>
                <a:rPr lang="es-ES" sz="1600" dirty="0" smtClean="0"/>
                <a:t>• Publicación de guías prácticas de estudio y pautas de acompañamiento.</a:t>
              </a:r>
            </a:p>
            <a:p>
              <a:pPr>
                <a:lnSpc>
                  <a:spcPct val="200000"/>
                </a:lnSpc>
                <a:spcAft>
                  <a:spcPts val="800"/>
                </a:spcAft>
                <a:defRPr sz="1100">
                  <a:solidFill>
                    <a:srgbClr val="4A5568"/>
                  </a:solidFill>
                  <a:latin typeface="Verdana"/>
                </a:defRPr>
              </a:pPr>
              <a:r>
                <a:rPr lang="es-ES" sz="1600" dirty="0" smtClean="0"/>
                <a:t>• Oferta formativa completa disponible en la web del centro (ies-atenea.com).</a:t>
              </a:r>
            </a:p>
            <a:p>
              <a:pPr>
                <a:lnSpc>
                  <a:spcPct val="200000"/>
                </a:lnSpc>
                <a:spcAft>
                  <a:spcPts val="800"/>
                </a:spcAft>
                <a:defRPr sz="1100">
                  <a:solidFill>
                    <a:srgbClr val="4A5568"/>
                  </a:solidFill>
                  <a:latin typeface="Verdana"/>
                </a:defRPr>
              </a:pPr>
              <a:r>
                <a:rPr lang="es-ES" sz="1600" dirty="0" smtClean="0"/>
                <a:t>• Recursos digitales y circulares de orientación en </a:t>
              </a:r>
              <a:r>
                <a:rPr lang="es-ES" sz="1600" dirty="0" err="1" smtClean="0"/>
                <a:t>EducamosCLM</a:t>
              </a:r>
              <a:r>
                <a:rPr lang="es-ES" sz="1600" dirty="0" smtClean="0"/>
                <a:t>.</a:t>
              </a:r>
              <a:endParaRPr lang="es-ES" sz="1600" dirty="0"/>
            </a:p>
          </p:txBody>
        </p:sp>
        <p:pic>
          <p:nvPicPr>
            <p:cNvPr id="16" name="Imagen 15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5536" y="7524847"/>
              <a:ext cx="1544928" cy="1544928"/>
            </a:xfrm>
            <a:prstGeom prst="rect">
              <a:avLst/>
            </a:prstGeom>
          </p:spPr>
        </p:pic>
        <p:pic>
          <p:nvPicPr>
            <p:cNvPr id="17" name="Imagen 16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16133" y="7524847"/>
              <a:ext cx="1515060" cy="15150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2281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833600" y="8863990"/>
            <a:ext cx="1422400" cy="2800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0" y="38100"/>
            <a:ext cx="16256000" cy="9067800"/>
            <a:chOff x="0" y="381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3" name="Rectángulo 2"/>
            <p:cNvSpPr/>
            <p:nvPr/>
          </p:nvSpPr>
          <p:spPr>
            <a:xfrm>
              <a:off x="14833600" y="8711590"/>
              <a:ext cx="1422400" cy="356210"/>
            </a:xfrm>
            <a:prstGeom prst="rect">
              <a:avLst/>
            </a:prstGeom>
            <a:solidFill>
              <a:srgbClr val="C35A3D"/>
            </a:solidFill>
            <a:ln>
              <a:solidFill>
                <a:srgbClr val="C35A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CuadroTexto 3"/>
            <p:cNvSpPr txBox="1"/>
            <p:nvPr/>
          </p:nvSpPr>
          <p:spPr>
            <a:xfrm>
              <a:off x="13843000" y="6705600"/>
              <a:ext cx="2696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dirty="0" smtClean="0"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l</a:t>
              </a:r>
              <a:endParaRPr lang="en-US" sz="24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651000" y="5257800"/>
            <a:ext cx="5943600" cy="2819400"/>
          </a:xfrm>
          <a:prstGeom prst="rect">
            <a:avLst/>
          </a:prstGeom>
          <a:solidFill>
            <a:srgbClr val="BFA76B"/>
          </a:solidFill>
          <a:ln>
            <a:solidFill>
              <a:srgbClr val="BEA6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 2"/>
          <p:cNvSpPr/>
          <p:nvPr/>
        </p:nvSpPr>
        <p:spPr>
          <a:xfrm>
            <a:off x="14833600" y="8749690"/>
            <a:ext cx="1422400" cy="35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625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798890" y="6096000"/>
            <a:ext cx="2820003" cy="140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253920" rIns="91440" bIns="12696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sz="2400" b="1" i="0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Formulario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sz="2400" b="1" i="0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de inscripción: </a:t>
            </a:r>
            <a:endParaRPr kumimoji="0" lang="en-US" altLang="en-US" sz="2400" b="0" i="0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Imagen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431" y="5257799"/>
            <a:ext cx="2795955" cy="279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833600" y="8749690"/>
            <a:ext cx="1422400" cy="35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833600" y="8749690"/>
            <a:ext cx="1422400" cy="35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1285</TotalTime>
  <Words>540</Words>
  <Application>Microsoft Office PowerPoint</Application>
  <PresentationFormat>Personalizado</PresentationFormat>
  <Paragraphs>66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Calibri</vt:lpstr>
      <vt:lpstr>Georgia</vt:lpstr>
      <vt:lpstr>Verdana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José maria Sanz Rubio</dc:creator>
  <cp:lastModifiedBy>Guadalupe Gutiérrez Campos</cp:lastModifiedBy>
  <cp:revision>25</cp:revision>
  <dcterms:created xsi:type="dcterms:W3CDTF">2006-08-16T00:00:00Z</dcterms:created>
  <dcterms:modified xsi:type="dcterms:W3CDTF">2026-09-17T12:03:10Z</dcterms:modified>
</cp:coreProperties>
</file>